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79" r:id="rId2"/>
    <p:sldId id="280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0" r:id="rId20"/>
    <p:sldId id="261" r:id="rId21"/>
    <p:sldId id="262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263" r:id="rId49"/>
    <p:sldId id="264" r:id="rId50"/>
    <p:sldId id="265" r:id="rId51"/>
    <p:sldId id="364" r:id="rId52"/>
    <p:sldId id="307" r:id="rId53"/>
    <p:sldId id="308" r:id="rId54"/>
    <p:sldId id="350" r:id="rId55"/>
    <p:sldId id="351" r:id="rId56"/>
    <p:sldId id="352" r:id="rId57"/>
    <p:sldId id="353" r:id="rId58"/>
    <p:sldId id="355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57" r:id="rId67"/>
    <p:sldId id="358" r:id="rId68"/>
    <p:sldId id="359" r:id="rId69"/>
    <p:sldId id="360" r:id="rId70"/>
    <p:sldId id="361" r:id="rId71"/>
    <p:sldId id="362" r:id="rId72"/>
    <p:sldId id="363" r:id="rId7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5" d="100"/>
          <a:sy n="9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9651-9F4B-1144-977F-ED473C3255D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15</a:t>
            </a:fld>
            <a:endParaRPr lang="zh-CN" altLang="fr-FR" sz="1200"/>
          </a:p>
        </p:txBody>
      </p:sp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100355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It is possible to connect a 4 wire device to a 2 wire installation by adapting the device's wiring.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First of all, loop back the two transmission wires to the two reception wires.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Then connect the device to the two wire installation.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515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16</a:t>
            </a:fld>
            <a:endParaRPr lang="zh-CN" altLang="fr-FR" sz="1200"/>
          </a:p>
        </p:txBody>
      </p:sp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102403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0765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7373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/>
            <a:endParaRPr lang="zh-CN" altLang="en-US"/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indent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39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70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/>
            <a:r>
              <a:rPr lang="zh-CN" altLang="en-US" dirty="0"/>
              <a:t>在串行通信的信号定义和编码方面，</a:t>
            </a:r>
            <a:r>
              <a:rPr lang="en-US" altLang="zh-CN" dirty="0"/>
              <a:t>EIA</a:t>
            </a:r>
            <a:r>
              <a:rPr lang="zh-CN" altLang="en-US" dirty="0"/>
              <a:t>电子工业联合会指定了以</a:t>
            </a:r>
            <a:r>
              <a:rPr lang="en-US" altLang="zh-CN" dirty="0"/>
              <a:t>ASCII</a:t>
            </a:r>
            <a:r>
              <a:rPr lang="zh-CN" altLang="en-US" dirty="0"/>
              <a:t>码为对应的字符与信息交换标准。</a:t>
            </a:r>
          </a:p>
          <a:p>
            <a:pPr lvl="0" indent="0"/>
            <a:r>
              <a:rPr lang="zh-CN" altLang="en-US" dirty="0"/>
              <a:t>注意</a:t>
            </a:r>
            <a:r>
              <a:rPr lang="en-US" altLang="zh-CN" dirty="0"/>
              <a:t>ASCII</a:t>
            </a:r>
            <a:r>
              <a:rPr lang="zh-CN" altLang="en-US" dirty="0"/>
              <a:t>码共有</a:t>
            </a:r>
            <a:r>
              <a:rPr lang="en-US" altLang="zh-CN" dirty="0"/>
              <a:t>128</a:t>
            </a:r>
            <a:r>
              <a:rPr lang="zh-CN" altLang="en-US" dirty="0"/>
              <a:t>个字符，其中有一些字符是看不见的，这些字符一般应用于自动控制领域，特别是</a:t>
            </a:r>
            <a:r>
              <a:rPr lang="en-US" altLang="zh-CN" dirty="0"/>
              <a:t>PLC</a:t>
            </a:r>
            <a:r>
              <a:rPr lang="zh-CN" altLang="en-US" dirty="0"/>
              <a:t>的控制和通信领域。</a:t>
            </a:r>
          </a:p>
          <a:p>
            <a:pPr lvl="0" indent="0"/>
            <a:r>
              <a:rPr lang="en-US" altLang="zh-CN" dirty="0"/>
              <a:t>RS485</a:t>
            </a:r>
            <a:r>
              <a:rPr lang="zh-CN" altLang="en-US" dirty="0"/>
              <a:t>的信号在传送出去之前会先分解为正负的两条线路，当到达接收端后，再将信号相减还原成原来的信号。设原信号为</a:t>
            </a:r>
            <a:r>
              <a:rPr lang="en-US" altLang="zh-CN" dirty="0"/>
              <a:t>DT</a:t>
            </a:r>
            <a:r>
              <a:rPr lang="zh-CN" altLang="en-US" dirty="0"/>
              <a:t>，而被分解后的信号为</a:t>
            </a:r>
            <a:r>
              <a:rPr lang="en-US" altLang="zh-CN" dirty="0"/>
              <a:t>D+</a:t>
            </a:r>
            <a:r>
              <a:rPr lang="zh-CN" altLang="en-US" dirty="0"/>
              <a:t>和</a:t>
            </a:r>
            <a:r>
              <a:rPr lang="en-US" altLang="zh-CN" dirty="0"/>
              <a:t>D-</a:t>
            </a:r>
            <a:r>
              <a:rPr lang="zh-CN" altLang="en-US" dirty="0"/>
              <a:t>，干扰信号为</a:t>
            </a:r>
            <a:r>
              <a:rPr lang="en-US" altLang="zh-CN" dirty="0"/>
              <a:t>Noise</a:t>
            </a:r>
            <a:r>
              <a:rPr lang="zh-CN" altLang="en-US" dirty="0"/>
              <a:t>，则输入与输出信号的运算关系如下：</a:t>
            </a:r>
          </a:p>
          <a:p>
            <a:pPr lvl="0" indent="0"/>
            <a:r>
              <a:rPr lang="zh-CN" altLang="en-US" dirty="0"/>
              <a:t>（</a:t>
            </a:r>
            <a:r>
              <a:rPr lang="en-US" altLang="zh-CN" dirty="0"/>
              <a:t>DT</a:t>
            </a:r>
            <a:r>
              <a:rPr lang="zh-CN" altLang="en-US" dirty="0"/>
              <a:t>）</a:t>
            </a:r>
            <a:r>
              <a:rPr lang="en-US" altLang="zh-CN" dirty="0"/>
              <a:t>=[</a:t>
            </a:r>
            <a:r>
              <a:rPr lang="zh-CN" altLang="en-US" dirty="0"/>
              <a:t>（</a:t>
            </a:r>
            <a:r>
              <a:rPr lang="en-US" altLang="zh-CN" dirty="0"/>
              <a:t>D+</a:t>
            </a:r>
            <a:r>
              <a:rPr lang="zh-CN" altLang="en-US" dirty="0"/>
              <a:t>）</a:t>
            </a:r>
            <a:r>
              <a:rPr lang="en-US" altLang="zh-CN" dirty="0"/>
              <a:t>+ Noise]-[</a:t>
            </a:r>
            <a:r>
              <a:rPr lang="zh-CN" altLang="en-US" dirty="0"/>
              <a:t>（</a:t>
            </a:r>
            <a:r>
              <a:rPr lang="en-US" altLang="zh-CN" dirty="0"/>
              <a:t>D-</a:t>
            </a:r>
            <a:r>
              <a:rPr lang="zh-CN" altLang="en-US" dirty="0"/>
              <a:t>）</a:t>
            </a:r>
            <a:r>
              <a:rPr lang="en-US" altLang="zh-CN" dirty="0"/>
              <a:t>+ Noise]=</a:t>
            </a:r>
            <a:r>
              <a:rPr lang="zh-CN" altLang="en-US" dirty="0"/>
              <a:t>（</a:t>
            </a:r>
            <a:r>
              <a:rPr lang="en-US" altLang="zh-CN" dirty="0"/>
              <a:t>D+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D-</a:t>
            </a:r>
            <a:r>
              <a:rPr lang="zh-CN" altLang="en-US" dirty="0"/>
              <a:t>）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/>
              <a:t>DT</a:t>
            </a:r>
            <a:r>
              <a:rPr lang="zh-CN" altLang="en-US" dirty="0"/>
              <a:t>）</a:t>
            </a:r>
          </a:p>
          <a:p>
            <a:pPr lvl="0" indent="0"/>
            <a:r>
              <a:rPr lang="zh-CN" altLang="en-US" dirty="0"/>
              <a:t>可见在传输过程中串入的干扰噪声信号被消除了。</a:t>
            </a:r>
          </a:p>
          <a:p>
            <a:pPr lvl="0" indent="0"/>
            <a:r>
              <a:rPr lang="zh-CN" altLang="en-US" dirty="0"/>
              <a:t>一般地，在长距离的计算机间通信的场合下采用</a:t>
            </a:r>
            <a:r>
              <a:rPr lang="en-US" altLang="zh-CN" dirty="0"/>
              <a:t>RS-422</a:t>
            </a:r>
            <a:r>
              <a:rPr lang="zh-CN" altLang="en-US" dirty="0"/>
              <a:t>接口，在短距离的计算机间通信的场合下采用</a:t>
            </a:r>
            <a:r>
              <a:rPr lang="en-US" altLang="zh-CN" dirty="0"/>
              <a:t>RS-232</a:t>
            </a:r>
            <a:r>
              <a:rPr lang="zh-CN" altLang="en-US" dirty="0"/>
              <a:t>接口；在计算机对工业现场的仪器仪表方面大多采用</a:t>
            </a:r>
            <a:r>
              <a:rPr lang="en-US" altLang="zh-CN" dirty="0"/>
              <a:t>RS-485</a:t>
            </a:r>
            <a:r>
              <a:rPr lang="zh-CN" altLang="en-US" dirty="0"/>
              <a:t>接口。</a:t>
            </a:r>
          </a:p>
          <a:p>
            <a:pPr lvl="0" indent="0"/>
            <a:r>
              <a:rPr lang="zh-CN" altLang="en-US" dirty="0"/>
              <a:t>你知道吗？</a:t>
            </a:r>
          </a:p>
          <a:p>
            <a:pPr lvl="0" indent="0"/>
            <a:r>
              <a:rPr lang="en-US" altLang="zh-CN" dirty="0"/>
              <a:t>RS-422</a:t>
            </a:r>
            <a:r>
              <a:rPr lang="zh-CN" altLang="en-US" dirty="0"/>
              <a:t>和</a:t>
            </a:r>
            <a:r>
              <a:rPr lang="en-US" altLang="zh-CN" dirty="0"/>
              <a:t>RS-485</a:t>
            </a:r>
            <a:r>
              <a:rPr lang="zh-CN" altLang="en-US" dirty="0"/>
              <a:t>一样，在输入端采用差分输入，但输出端仍然和</a:t>
            </a:r>
            <a:r>
              <a:rPr lang="en-US" altLang="zh-CN" dirty="0"/>
              <a:t>RS-232</a:t>
            </a:r>
            <a:r>
              <a:rPr lang="zh-CN" altLang="en-US" dirty="0"/>
              <a:t>一样为单端输出。所以</a:t>
            </a:r>
            <a:r>
              <a:rPr lang="en-US" altLang="zh-CN" dirty="0"/>
              <a:t>RS-422</a:t>
            </a:r>
            <a:r>
              <a:rPr lang="zh-CN" altLang="en-US" dirty="0"/>
              <a:t>是点对点的全双工工作制。</a:t>
            </a:r>
          </a:p>
          <a:p>
            <a:pPr lvl="0" indent="0"/>
            <a:r>
              <a:rPr lang="en-US" altLang="zh-CN" dirty="0"/>
              <a:t>RS-422</a:t>
            </a:r>
            <a:r>
              <a:rPr lang="zh-CN" altLang="en-US" dirty="0"/>
              <a:t>采用</a:t>
            </a:r>
            <a:r>
              <a:rPr lang="en-US" altLang="zh-CN" dirty="0"/>
              <a:t>25</a:t>
            </a:r>
            <a:r>
              <a:rPr lang="zh-CN" altLang="en-US" dirty="0"/>
              <a:t>针的物理端口。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8510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9</a:t>
            </a:fld>
            <a:endParaRPr lang="zh-CN" altLang="fr-FR" sz="1200"/>
          </a:p>
        </p:txBody>
      </p:sp>
      <p:sp>
        <p:nvSpPr>
          <p:cNvPr id="8909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89091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 dirty="0"/>
              <a:t>The OSI model is used to split network functions into seven homogenous and organised subsets.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The Modbus application protocol is located in layer 7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Layers 3 to 6 are not used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At the data link level, "Master-Slave" concepts can be found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along with the RTU or ASCII transmission modes.</a:t>
            </a:r>
          </a:p>
          <a:p>
            <a:pPr lvl="0" indent="0" defTabSz="760730"/>
            <a:r>
              <a:rPr lang="en-GB" altLang="en-US" dirty="0">
                <a:sym typeface="ZapfDingbats" pitchFamily="82" charset="2"/>
              </a:rPr>
              <a:t>Three types of physical layers are standardized: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RS485 2 or 4 wire modes supporting multi-point operation, and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RS232 that only operates in point-to-point mode.</a:t>
            </a:r>
            <a:endParaRPr lang="en-US" altLang="zh-CN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922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11</a:t>
            </a:fld>
            <a:endParaRPr lang="zh-CN" altLang="fr-FR" sz="1200"/>
          </a:p>
        </p:txBody>
      </p:sp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2163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 dirty="0"/>
              <a:t>There are three standardized Modbus electrical interfaces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RS485 2 wire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required 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allowing connection in both multi-point and point-to-point modes.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RS485 4 wire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optional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allowing devices to be integrated into existing 4 wire installations without changing the wiring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RS232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optional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it is used for point-to-point connections over short distances: e.g. for connecting a configuration tool.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Implementing transmission speeds of 9,600 and 19,200 bps is required, the other speeds are optional. 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1172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12</a:t>
            </a:fld>
            <a:endParaRPr lang="zh-CN" altLang="fr-FR" sz="1200"/>
          </a:p>
        </p:txBody>
      </p:sp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4211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A standardised Modbus RS485 2 wire installation uses a bus type topology and is made up of a balanced wire pair for data transmission and a "Common" wire used as the voltage reference.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two ends of the bus must be looped back using line terminators made up of a 120 ohm resistor and a 1 nano-Farad capacitor.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Polarisation resistors rated at between 450 and 650 ohm, with 650 ohm being the recommended value, must be placed at a single location on the bus.</a:t>
            </a:r>
          </a:p>
          <a:p>
            <a:pPr lvl="0" indent="0" defTabSz="760730"/>
            <a:r>
              <a:rPr lang="en-GB" altLang="en-US">
                <a:sym typeface="ZapfDingbats" pitchFamily="82" charset="2"/>
              </a:rPr>
              <a:t>In general, these resistors are implemented in the master or close to the master using a tap.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"Common" is connected to ground at just one point, generally at the master level.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slaves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must not include polarisation resistors.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number of devices is 32 including the master, without a repeater.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length of the main segment is 1,000 meters at 19,200 bits per second with a maximum drop length of 40 meters.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2665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13</a:t>
            </a:fld>
            <a:endParaRPr lang="zh-CN" altLang="fr-FR" sz="1200"/>
          </a:p>
        </p:txBody>
      </p:sp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6259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A standardised Modbus RS485 4 wire installation uses a bus type topology and is made up of two balanced wire pairs: one pair for master data transmission and the other pair for slave transmissions. A "Common" wire used as the voltage reference.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two ends of the bus must be looped back using line terminators made up of a 120 ohm resistor and a 1 nano-Farad capacitor.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Polarisation resistors rated at between 450 and 650 ohm, with 650 ohm being the recommended value, must be implemented on each pair and placed at a single location on the bus.</a:t>
            </a:r>
          </a:p>
          <a:p>
            <a:pPr lvl="0" indent="0" defTabSz="760730"/>
            <a:r>
              <a:rPr lang="en-GB" altLang="en-US">
                <a:sym typeface="ZapfDingbats" pitchFamily="82" charset="2"/>
              </a:rPr>
              <a:t>In general, these resistors are implemented in the master or close to the master using a tap.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"Common" is connected to ground at just one point, generally at the master level.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slaves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must not include polarisation resistors.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number of devices is 32 including the master, without a repeater.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length of the main segment is 1,000 meters at 19,200 bits per second with a maximum drop length of 40 meters.</a:t>
            </a:r>
            <a:endParaRPr lang="en-US" altLang="zh-CN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682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14</a:t>
            </a:fld>
            <a:endParaRPr lang="zh-CN" altLang="fr-FR" sz="1200"/>
          </a:p>
        </p:txBody>
      </p:sp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8307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It is possible to connect a 4 wire device to a 2 wire installation by adapting the device's wiring.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First of all, loop back the two transmission wires to the two reception wires.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Then connect the device to the two wire installation.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025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45DD0-C18C-6C4B-AF31-260324D3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BF3D0B6D-83F3-464B-9DF0-2FDE41D726CF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78DA2-77F6-DE4E-B7D9-D7524BCA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C188F6E-833B-BF46-8C10-4E13037ADF65}" type="datetimeFigureOut">
              <a:rPr lang="zh-CN" altLang="en-US"/>
              <a:pPr/>
              <a:t>2020/5/12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BC124C-7FF3-4149-8CF0-923C8C78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51B64C-EC04-DF40-A2DC-AE63D2D1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AA4AA5DB-61A8-DD47-9167-3E577CD786A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67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AC_address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标题 1"/>
          <p:cNvSpPr>
            <a:spLocks noGrp="1"/>
          </p:cNvSpPr>
          <p:nvPr>
            <p:ph type="title"/>
          </p:nvPr>
        </p:nvSpPr>
        <p:spPr>
          <a:xfrm>
            <a:off x="1946275" y="855663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电气接口</a:t>
            </a:r>
          </a:p>
        </p:txBody>
      </p:sp>
      <p:sp>
        <p:nvSpPr>
          <p:cNvPr id="79874" name="TextBox 4"/>
          <p:cNvSpPr txBox="1"/>
          <p:nvPr/>
        </p:nvSpPr>
        <p:spPr>
          <a:xfrm>
            <a:off x="5334000" y="5165725"/>
            <a:ext cx="15544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串行总线基本结构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90115" name="内容占位符 6" descr="捕获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38" y="1600200"/>
            <a:ext cx="6386512" cy="3543300"/>
          </a:xfrm>
        </p:spPr>
      </p:pic>
      <p:sp>
        <p:nvSpPr>
          <p:cNvPr id="79876" name="TextBox 7"/>
          <p:cNvSpPr txBox="1"/>
          <p:nvPr/>
        </p:nvSpPr>
        <p:spPr>
          <a:xfrm>
            <a:off x="3255963" y="1468438"/>
            <a:ext cx="1539240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主设备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(Master)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从设备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(Slave)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无源接头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(Passive Tap)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有源接头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(Active Tap)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干线上的接口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(Itr)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支线上的接口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(Idv)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附加单元介面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(AUI)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线路终端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(LT)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7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1928813"/>
            <a:ext cx="2376487" cy="615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1138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2625725"/>
            <a:ext cx="2376487" cy="615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11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3322638"/>
            <a:ext cx="2376487" cy="6143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1140" name="标题 2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三种标准化物理层</a:t>
            </a:r>
          </a:p>
        </p:txBody>
      </p:sp>
      <p:graphicFrame>
        <p:nvGraphicFramePr>
          <p:cNvPr id="29" name="内容占位符 28"/>
          <p:cNvGraphicFramePr>
            <a:graphicFrameLocks noGrp="1"/>
          </p:cNvGraphicFramePr>
          <p:nvPr>
            <p:ph idx="1"/>
          </p:nvPr>
        </p:nvGraphicFramePr>
        <p:xfrm>
          <a:off x="3009900" y="1608138"/>
          <a:ext cx="6172200" cy="3749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制式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适用模式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RS485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线制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必需的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多点模式</a:t>
                      </a: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点到点模式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algn="r"/>
                      <a:r>
                        <a:rPr lang="en-GB" sz="1350" dirty="0">
                          <a:solidFill>
                            <a:schemeClr val="tx1"/>
                          </a:solidFill>
                        </a:rPr>
                        <a:t>RS485</a:t>
                      </a:r>
                      <a:r>
                        <a:rPr lang="zh-CN" altLang="en-US" sz="135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GB" sz="135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GB" sz="1350" dirty="0">
                          <a:solidFill>
                            <a:schemeClr val="tx1"/>
                          </a:solidFill>
                          <a:latin typeface="汉仪中圆简" pitchFamily="49" charset="-122"/>
                          <a:ea typeface="汉仪中圆简" pitchFamily="49" charset="-122"/>
                        </a:rPr>
                        <a:t>线制</a:t>
                      </a:r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不改变接线方式，</a:t>
                      </a:r>
                      <a:endParaRPr lang="en-US" altLang="zh-CN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即可接入一个已有的四线网络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RS232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点到点模式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距离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米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传输速率：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50" b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940">
                <a:tc gridSpan="3">
                  <a:txBody>
                    <a:bodyPr/>
                    <a:lstStyle/>
                    <a:p>
                      <a:pPr lvl="1"/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9600 bps /19200 bps  (19.2 Kbps 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缺省设置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305">
                <a:tc gridSpan="3">
                  <a:txBody>
                    <a:bodyPr/>
                    <a:lstStyle/>
                    <a:p>
                      <a:pPr lvl="1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其它速率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: 1200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4800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38400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56 Kbps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115 Kbps 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63" y="1982788"/>
            <a:ext cx="625475" cy="3333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63" y="2689225"/>
            <a:ext cx="625475" cy="334963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3" y="3397250"/>
            <a:ext cx="623887" cy="334963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34076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2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6" name="Line 3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7" name="Line 4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8" name="Text Box 6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2949" name="Text Box 7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3191" name="Group 9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2952" name="Line 1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3" name="Line 1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4" name="Line 1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3195" name="Group 13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2956" name="Line 14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7" name="Line 15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8" name="Line 16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2959" name="Line 17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0" name="Line 18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1" name="Line 19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2" name="Line 20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3" name="Line 21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4" name="Line 22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5" name="Line 23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6" name="Oval 24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7" name="Oval 25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8" name="Rectangle 26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9" name="Text Box 27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0" name="Text Box 28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1" name="Text Box 29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2" name="Line 30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3" name="Line 31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4" name="Line 32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5" name="Oval 33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6" name="Oval 34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7" name="Oval 35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3219" name="Group 37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2980" name="Line 38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1" name="Line 39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2" name="Line 40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3223" name="Group 41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2984" name="Line 42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5" name="Line 43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6" name="Line 44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2987" name="Line 45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88" name="Line 46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89" name="Line 47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0" name="Line 48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1" name="Line 49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2" name="Line 50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3" name="Line 51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4" name="Oval 52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5" name="Oval 53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6" name="Rectangle 54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7" name="Text Box 55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98" name="Text Box 56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99" name="Text Box 57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000" name="Line 58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1" name="Line 59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2" name="Line 60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3" name="Oval 61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4" name="Oval 62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5" name="Oval 63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" name="Group 64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3247" name="Group 65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3008" name="Rectangle 66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09" name="Line 67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0" name="Line 68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1" name="Text Box 69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12" name="Line 70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3" name="Oval 71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4" name="Rectangle 72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5" name="Line 73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6" name="Line 74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7" name="Oval 75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8" name="Oval 76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9" name="Text Box 77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20" name="Text Box 78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3261" name="Group 79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3262" name="Group 80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3023" name="Line 81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4" name="Line 82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5" name="Line 83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3266" name="Group 84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3027" name="Line 85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8" name="Line 86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9" name="Line 87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3030" name="Line 88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1" name="Line 89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2" name="Line 90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3" name="Line 91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4" name="Line 92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5" name="Line 93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6" name="Line 94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7" name="Line 95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8" name="Oval 96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9" name="Oval 97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0" name="Rectangle 98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1" name="Text Box 99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2" name="Text Box 100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43" name="Text Box 101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44" name="Line 102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5" name="Line 103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6" name="Oval 104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7" name="Oval 105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8" name="Oval 106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3049" name="Rectangle 107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93290" name="Text Box 108"/>
          <p:cNvSpPr txBox="1"/>
          <p:nvPr/>
        </p:nvSpPr>
        <p:spPr>
          <a:xfrm>
            <a:off x="3309938" y="1608138"/>
            <a:ext cx="2097087" cy="32194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500" b="1" dirty="0">
                <a:latin typeface="汉仪中圆简" pitchFamily="49" charset="-122"/>
                <a:ea typeface="汉仪中圆简" pitchFamily="49" charset="-122"/>
              </a:rPr>
              <a:t>拓扑结构</a:t>
            </a:r>
            <a:r>
              <a:rPr lang="zh-CN" altLang="en-US" sz="1500" b="1" dirty="0">
                <a:latin typeface="汉仪中圆简" pitchFamily="49" charset="-122"/>
                <a:ea typeface="汉仪中圆简" pitchFamily="49" charset="-122"/>
              </a:rPr>
              <a:t>：</a:t>
            </a:r>
            <a:r>
              <a:rPr lang="zh-CN" altLang="en-GB" sz="1500" dirty="0">
                <a:latin typeface="汉仪中圆简" pitchFamily="49" charset="-122"/>
                <a:ea typeface="汉仪中圆简" pitchFamily="49" charset="-122"/>
              </a:rPr>
              <a:t>总线类型</a:t>
            </a:r>
            <a:endParaRPr lang="en-US" altLang="zh-CN" sz="15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3085" name="Text Box 109"/>
          <p:cNvSpPr txBox="1"/>
          <p:nvPr/>
        </p:nvSpPr>
        <p:spPr>
          <a:xfrm>
            <a:off x="6061075" y="4462463"/>
            <a:ext cx="3071813" cy="70675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>
                <a:latin typeface="汉仪中圆简" pitchFamily="49" charset="-122"/>
                <a:ea typeface="汉仪中圆简" pitchFamily="49" charset="-122"/>
              </a:rPr>
              <a:t>最大长度</a:t>
            </a:r>
            <a:r>
              <a:rPr lang="en-GB" altLang="en-US" sz="10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: 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主段</a:t>
            </a:r>
            <a:r>
              <a:rPr lang="en-GB" altLang="en-US" sz="10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: </a:t>
            </a:r>
            <a:r>
              <a:rPr lang="en-GB" altLang="en-US" sz="1000">
                <a:latin typeface="SE Optimist" pitchFamily="2" charset="0"/>
                <a:ea typeface="宋体" pitchFamily="2" charset="-122"/>
                <a:cs typeface="方正书宋_GBK" charset="0"/>
              </a:rPr>
              <a:t>1,000</a:t>
            </a:r>
            <a:r>
              <a:rPr lang="zh-CN" altLang="en-GB" sz="1000">
                <a:latin typeface="SE Optimist" pitchFamily="2" charset="0"/>
                <a:ea typeface="宋体" pitchFamily="2" charset="-122"/>
              </a:rPr>
              <a:t>米</a:t>
            </a:r>
            <a:r>
              <a:rPr lang="en-GB" altLang="zh-CN" sz="1000">
                <a:latin typeface="SE Optimist" pitchFamily="2" charset="0"/>
                <a:ea typeface="宋体" pitchFamily="2" charset="-122"/>
              </a:rPr>
              <a:t>/ </a:t>
            </a:r>
            <a:r>
              <a:rPr lang="en-GB" altLang="en-US" sz="1000">
                <a:latin typeface="SE Optimist" pitchFamily="2" charset="0"/>
                <a:ea typeface="宋体" pitchFamily="2" charset="-122"/>
                <a:cs typeface="方正书宋_GBK" charset="0"/>
              </a:rPr>
              <a:t>19,200 bits/s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支干</a:t>
            </a:r>
            <a:r>
              <a:rPr lang="en-GB" altLang="en-US" sz="100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总共</a:t>
            </a:r>
            <a:r>
              <a:rPr lang="en-GB" altLang="en-US" sz="1000">
                <a:latin typeface="汉仪中圆简" pitchFamily="49" charset="-122"/>
                <a:ea typeface="汉仪中圆简" pitchFamily="49" charset="-122"/>
              </a:rPr>
              <a:t>40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米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主电缆类型</a:t>
            </a:r>
            <a:r>
              <a:rPr lang="en-GB" altLang="zh-CN" sz="100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屏蔽双绞</a:t>
            </a:r>
            <a:endParaRPr lang="en-US" altLang="zh-CN" sz="10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3086" name="Text Box 110"/>
          <p:cNvSpPr txBox="1"/>
          <p:nvPr/>
        </p:nvSpPr>
        <p:spPr>
          <a:xfrm>
            <a:off x="6061075" y="3927475"/>
            <a:ext cx="3060700" cy="398780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>
              <a:spcBef>
                <a:spcPct val="50000"/>
              </a:spcBef>
            </a:pPr>
            <a:r>
              <a:rPr lang="zh-CN" altLang="en-GB" sz="1000" b="1" dirty="0">
                <a:latin typeface="Arial" panose="020B0604020202090204" pitchFamily="34" charset="0"/>
                <a:ea typeface="宋体" pitchFamily="2" charset="-122"/>
              </a:rPr>
              <a:t>最大设备数</a:t>
            </a:r>
            <a:r>
              <a:rPr lang="zh-CN" altLang="en-US" sz="1000" b="1" dirty="0">
                <a:latin typeface="Arial" panose="020B0604020202090204" pitchFamily="34" charset="0"/>
                <a:ea typeface="宋体" pitchFamily="2" charset="-122"/>
              </a:rPr>
              <a:t>：</a:t>
            </a:r>
            <a:endParaRPr lang="en-GB" altLang="en-US" sz="1000" dirty="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不带中继，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32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个设备，包含主站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13" name="Group 111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3294" name="Group 112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3055" name="Line 113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6" name="Line 114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7" name="Line 115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8" name="Line 116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9" name="Line 117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0" name="Line 118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1" name="Oval 119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2" name="Oval 120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3" name="Text Box 121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3304" name="Group 122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3065" name="Rectangle 123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6" name="Line 124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7" name="Line 125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8" name="Line 126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3309" name="Group 127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3070" name="Line 128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1" name="Line 129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2" name="Line 130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3" name="Line 131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4" name="Line 132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5" name="Line 133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6" name="Oval 134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7" name="Oval 135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8" name="Text Box 136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3319" name="Group 137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3080" name="Rectangle 138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1" name="Line 139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2" name="Line 140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3" name="Line 141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18" name="Group 142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3325" name="Group 143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3086" name="Line 144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7" name="Line 145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8" name="Line 146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9" name="Line 147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3090" name="Text Box 148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3091" name="Text Box 149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3092" name="Text Box 150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3333" name="标题 150"/>
          <p:cNvSpPr>
            <a:spLocks noGrp="1"/>
          </p:cNvSpPr>
          <p:nvPr>
            <p:ph type="title"/>
          </p:nvPr>
        </p:nvSpPr>
        <p:spPr>
          <a:xfrm>
            <a:off x="1935163" y="741363"/>
            <a:ext cx="8229600" cy="857250"/>
          </a:xfrm>
        </p:spPr>
        <p:txBody>
          <a:bodyPr anchor="ctr"/>
          <a:lstStyle/>
          <a:p>
            <a:r>
              <a:rPr lang="en-US" altLang="zh-CN" dirty="0"/>
              <a:t>Modbus RS485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线制安装</a:t>
            </a:r>
          </a:p>
        </p:txBody>
      </p:sp>
    </p:spTree>
    <p:extLst>
      <p:ext uri="{BB962C8B-B14F-4D97-AF65-F5344CB8AC3E}">
        <p14:creationId xmlns:p14="http://schemas.microsoft.com/office/powerpoint/2010/main" val="3438981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085" grpId="0" bldLvl="0" animBg="1"/>
      <p:bldP spid="38308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Line 3"/>
          <p:cNvSpPr/>
          <p:nvPr/>
        </p:nvSpPr>
        <p:spPr>
          <a:xfrm>
            <a:off x="3617913" y="2532063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4" name="Line 4"/>
          <p:cNvSpPr/>
          <p:nvPr/>
        </p:nvSpPr>
        <p:spPr>
          <a:xfrm>
            <a:off x="3617913" y="2768600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5" name="Line 5"/>
          <p:cNvSpPr/>
          <p:nvPr/>
        </p:nvSpPr>
        <p:spPr>
          <a:xfrm>
            <a:off x="4914900" y="4033838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6" name="Line 6"/>
          <p:cNvSpPr/>
          <p:nvPr/>
        </p:nvSpPr>
        <p:spPr>
          <a:xfrm>
            <a:off x="3617913" y="3432175"/>
            <a:ext cx="5251450" cy="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7" name="Line 7"/>
          <p:cNvSpPr/>
          <p:nvPr/>
        </p:nvSpPr>
        <p:spPr>
          <a:xfrm>
            <a:off x="3619500" y="3668713"/>
            <a:ext cx="5249863" cy="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152900" y="2514600"/>
            <a:ext cx="811213" cy="2728913"/>
            <a:chOff x="1248" y="1495"/>
            <a:chExt cx="681" cy="2292"/>
          </a:xfrm>
        </p:grpSpPr>
        <p:grpSp>
          <p:nvGrpSpPr>
            <p:cNvPr id="95239" name="Group 9"/>
            <p:cNvGrpSpPr/>
            <p:nvPr/>
          </p:nvGrpSpPr>
          <p:grpSpPr>
            <a:xfrm rot="10800000">
              <a:off x="1345" y="3097"/>
              <a:ext cx="210" cy="211"/>
              <a:chOff x="2601" y="2603"/>
              <a:chExt cx="210" cy="211"/>
            </a:xfrm>
          </p:grpSpPr>
          <p:sp>
            <p:nvSpPr>
              <p:cNvPr id="85000" name="Line 1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1" name="Line 1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2" name="Line 1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5243" name="Group 13"/>
            <p:cNvGrpSpPr/>
            <p:nvPr/>
          </p:nvGrpSpPr>
          <p:grpSpPr>
            <a:xfrm>
              <a:off x="1554" y="3096"/>
              <a:ext cx="210" cy="211"/>
              <a:chOff x="2601" y="2603"/>
              <a:chExt cx="210" cy="211"/>
            </a:xfrm>
          </p:grpSpPr>
          <p:sp>
            <p:nvSpPr>
              <p:cNvPr id="85004" name="Line 14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5" name="Line 15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6" name="Line 16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07" name="Line 17"/>
            <p:cNvSpPr/>
            <p:nvPr/>
          </p:nvSpPr>
          <p:spPr>
            <a:xfrm rot="10800000">
              <a:off x="1717" y="2470"/>
              <a:ext cx="0" cy="6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08" name="Line 18"/>
            <p:cNvSpPr/>
            <p:nvPr/>
          </p:nvSpPr>
          <p:spPr>
            <a:xfrm rot="10800000">
              <a:off x="1506" y="1713"/>
              <a:ext cx="0" cy="15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09" name="Line 19"/>
            <p:cNvSpPr/>
            <p:nvPr/>
          </p:nvSpPr>
          <p:spPr>
            <a:xfrm rot="10800000">
              <a:off x="1593" y="2262"/>
              <a:ext cx="0" cy="84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0" name="Line 20"/>
            <p:cNvSpPr/>
            <p:nvPr/>
          </p:nvSpPr>
          <p:spPr>
            <a:xfrm rot="10800000">
              <a:off x="1394" y="1512"/>
              <a:ext cx="0" cy="170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1" name="Line 21"/>
            <p:cNvSpPr/>
            <p:nvPr/>
          </p:nvSpPr>
          <p:spPr>
            <a:xfrm rot="10800000">
              <a:off x="1659" y="3306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2" name="Line 22"/>
            <p:cNvSpPr/>
            <p:nvPr/>
          </p:nvSpPr>
          <p:spPr>
            <a:xfrm rot="10800000">
              <a:off x="1448" y="3302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3" name="Rectangle 23"/>
            <p:cNvSpPr/>
            <p:nvPr/>
          </p:nvSpPr>
          <p:spPr>
            <a:xfrm rot="10800000">
              <a:off x="1261" y="2857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4" name="Text Box 24"/>
            <p:cNvSpPr txBox="1"/>
            <p:nvPr/>
          </p:nvSpPr>
          <p:spPr>
            <a:xfrm>
              <a:off x="1248" y="3361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5" name="Text Box 25"/>
            <p:cNvSpPr txBox="1"/>
            <p:nvPr/>
          </p:nvSpPr>
          <p:spPr>
            <a:xfrm>
              <a:off x="1370" y="3157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6" name="Text Box 26"/>
            <p:cNvSpPr txBox="1"/>
            <p:nvPr/>
          </p:nvSpPr>
          <p:spPr>
            <a:xfrm>
              <a:off x="1573" y="3093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7" name="Line 27"/>
            <p:cNvSpPr/>
            <p:nvPr/>
          </p:nvSpPr>
          <p:spPr>
            <a:xfrm flipH="1">
              <a:off x="1705" y="3205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8" name="Line 28"/>
            <p:cNvSpPr/>
            <p:nvPr/>
          </p:nvSpPr>
          <p:spPr>
            <a:xfrm flipH="1" flipV="1">
              <a:off x="1912" y="2767"/>
              <a:ext cx="0" cy="4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9" name="Oval 29"/>
            <p:cNvSpPr>
              <a:spLocks noChangeAspect="1"/>
            </p:cNvSpPr>
            <p:nvPr/>
          </p:nvSpPr>
          <p:spPr>
            <a:xfrm>
              <a:off x="1895" y="2754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0" name="Oval 30"/>
            <p:cNvSpPr>
              <a:spLocks noChangeAspect="1"/>
            </p:cNvSpPr>
            <p:nvPr/>
          </p:nvSpPr>
          <p:spPr>
            <a:xfrm rot="10800000">
              <a:off x="1374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1" name="Oval 31"/>
            <p:cNvSpPr>
              <a:spLocks noChangeAspect="1"/>
            </p:cNvSpPr>
            <p:nvPr/>
          </p:nvSpPr>
          <p:spPr>
            <a:xfrm rot="10800000">
              <a:off x="1489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2" name="Oval 32"/>
            <p:cNvSpPr>
              <a:spLocks noChangeAspect="1"/>
            </p:cNvSpPr>
            <p:nvPr/>
          </p:nvSpPr>
          <p:spPr>
            <a:xfrm rot="10800000">
              <a:off x="1577" y="2250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3" name="Oval 33"/>
            <p:cNvSpPr>
              <a:spLocks noChangeAspect="1"/>
            </p:cNvSpPr>
            <p:nvPr/>
          </p:nvSpPr>
          <p:spPr>
            <a:xfrm rot="10800000">
              <a:off x="1701" y="2452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5226050" y="2516188"/>
            <a:ext cx="809625" cy="2728913"/>
            <a:chOff x="1248" y="1495"/>
            <a:chExt cx="681" cy="2292"/>
          </a:xfrm>
        </p:grpSpPr>
        <p:grpSp>
          <p:nvGrpSpPr>
            <p:cNvPr id="95265" name="Group 35"/>
            <p:cNvGrpSpPr/>
            <p:nvPr/>
          </p:nvGrpSpPr>
          <p:grpSpPr>
            <a:xfrm rot="10800000">
              <a:off x="1345" y="3097"/>
              <a:ext cx="210" cy="211"/>
              <a:chOff x="2601" y="2603"/>
              <a:chExt cx="210" cy="211"/>
            </a:xfrm>
          </p:grpSpPr>
          <p:sp>
            <p:nvSpPr>
              <p:cNvPr id="85026" name="Line 36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27" name="Line 37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28" name="Line 38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5269" name="Group 39"/>
            <p:cNvGrpSpPr/>
            <p:nvPr/>
          </p:nvGrpSpPr>
          <p:grpSpPr>
            <a:xfrm>
              <a:off x="1554" y="3096"/>
              <a:ext cx="210" cy="211"/>
              <a:chOff x="2601" y="2603"/>
              <a:chExt cx="210" cy="211"/>
            </a:xfrm>
          </p:grpSpPr>
          <p:sp>
            <p:nvSpPr>
              <p:cNvPr id="85030" name="Line 4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31" name="Line 4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32" name="Line 4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33" name="Line 43"/>
            <p:cNvSpPr/>
            <p:nvPr/>
          </p:nvSpPr>
          <p:spPr>
            <a:xfrm rot="10800000">
              <a:off x="1717" y="2470"/>
              <a:ext cx="0" cy="6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4" name="Line 44"/>
            <p:cNvSpPr/>
            <p:nvPr/>
          </p:nvSpPr>
          <p:spPr>
            <a:xfrm rot="10800000">
              <a:off x="1506" y="1713"/>
              <a:ext cx="0" cy="15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5" name="Line 45"/>
            <p:cNvSpPr/>
            <p:nvPr/>
          </p:nvSpPr>
          <p:spPr>
            <a:xfrm rot="10800000">
              <a:off x="1593" y="2262"/>
              <a:ext cx="0" cy="84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6" name="Line 46"/>
            <p:cNvSpPr/>
            <p:nvPr/>
          </p:nvSpPr>
          <p:spPr>
            <a:xfrm rot="10800000">
              <a:off x="1394" y="1512"/>
              <a:ext cx="0" cy="170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7" name="Line 47"/>
            <p:cNvSpPr/>
            <p:nvPr/>
          </p:nvSpPr>
          <p:spPr>
            <a:xfrm rot="10800000">
              <a:off x="1659" y="3306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8" name="Line 48"/>
            <p:cNvSpPr/>
            <p:nvPr/>
          </p:nvSpPr>
          <p:spPr>
            <a:xfrm rot="10800000">
              <a:off x="1448" y="3302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9" name="Rectangle 49"/>
            <p:cNvSpPr/>
            <p:nvPr/>
          </p:nvSpPr>
          <p:spPr>
            <a:xfrm rot="10800000">
              <a:off x="1261" y="2857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0" name="Text Box 50"/>
            <p:cNvSpPr txBox="1"/>
            <p:nvPr/>
          </p:nvSpPr>
          <p:spPr>
            <a:xfrm>
              <a:off x="1248" y="3361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1" name="Text Box 51"/>
            <p:cNvSpPr txBox="1"/>
            <p:nvPr/>
          </p:nvSpPr>
          <p:spPr>
            <a:xfrm>
              <a:off x="1370" y="3157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2" name="Text Box 52"/>
            <p:cNvSpPr txBox="1"/>
            <p:nvPr/>
          </p:nvSpPr>
          <p:spPr>
            <a:xfrm>
              <a:off x="1573" y="3093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3" name="Line 53"/>
            <p:cNvSpPr/>
            <p:nvPr/>
          </p:nvSpPr>
          <p:spPr>
            <a:xfrm flipH="1">
              <a:off x="1705" y="3205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4" name="Line 54"/>
            <p:cNvSpPr/>
            <p:nvPr/>
          </p:nvSpPr>
          <p:spPr>
            <a:xfrm flipH="1" flipV="1">
              <a:off x="1912" y="2767"/>
              <a:ext cx="0" cy="4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5" name="Oval 55"/>
            <p:cNvSpPr>
              <a:spLocks noChangeAspect="1"/>
            </p:cNvSpPr>
            <p:nvPr/>
          </p:nvSpPr>
          <p:spPr>
            <a:xfrm>
              <a:off x="1895" y="2754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6" name="Oval 56"/>
            <p:cNvSpPr>
              <a:spLocks noChangeAspect="1"/>
            </p:cNvSpPr>
            <p:nvPr/>
          </p:nvSpPr>
          <p:spPr>
            <a:xfrm rot="10800000">
              <a:off x="1374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7" name="Oval 57"/>
            <p:cNvSpPr>
              <a:spLocks noChangeAspect="1"/>
            </p:cNvSpPr>
            <p:nvPr/>
          </p:nvSpPr>
          <p:spPr>
            <a:xfrm rot="10800000">
              <a:off x="1489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8" name="Oval 58"/>
            <p:cNvSpPr>
              <a:spLocks noChangeAspect="1"/>
            </p:cNvSpPr>
            <p:nvPr/>
          </p:nvSpPr>
          <p:spPr>
            <a:xfrm rot="10800000">
              <a:off x="1577" y="2250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9" name="Oval 59"/>
            <p:cNvSpPr>
              <a:spLocks noChangeAspect="1"/>
            </p:cNvSpPr>
            <p:nvPr/>
          </p:nvSpPr>
          <p:spPr>
            <a:xfrm rot="10800000">
              <a:off x="1701" y="2452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5050" name="Text Box 60"/>
          <p:cNvSpPr txBox="1"/>
          <p:nvPr/>
        </p:nvSpPr>
        <p:spPr>
          <a:xfrm>
            <a:off x="5565775" y="2516188"/>
            <a:ext cx="13287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从双绞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5051" name="Text Box 61"/>
          <p:cNvSpPr txBox="1"/>
          <p:nvPr/>
        </p:nvSpPr>
        <p:spPr>
          <a:xfrm>
            <a:off x="5578475" y="3408363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rgbClr val="009900"/>
                </a:solidFill>
                <a:latin typeface="汉仪中圆简" pitchFamily="49" charset="-122"/>
                <a:ea typeface="汉仪中圆简" pitchFamily="49" charset="-122"/>
              </a:rPr>
              <a:t>主双绞</a:t>
            </a:r>
            <a:endParaRPr lang="en-US" altLang="zh-CN" sz="1300">
              <a:solidFill>
                <a:srgbClr val="009900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5052" name="Text Box 62"/>
          <p:cNvSpPr txBox="1"/>
          <p:nvPr/>
        </p:nvSpPr>
        <p:spPr>
          <a:xfrm>
            <a:off x="5535613" y="3773488"/>
            <a:ext cx="13287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8" name="Group 63"/>
          <p:cNvGrpSpPr/>
          <p:nvPr/>
        </p:nvGrpSpPr>
        <p:grpSpPr>
          <a:xfrm>
            <a:off x="6843713" y="1511300"/>
            <a:ext cx="1793875" cy="2722563"/>
            <a:chOff x="3508" y="454"/>
            <a:chExt cx="1507" cy="2287"/>
          </a:xfrm>
        </p:grpSpPr>
        <p:grpSp>
          <p:nvGrpSpPr>
            <p:cNvPr id="95294" name="Group 64"/>
            <p:cNvGrpSpPr/>
            <p:nvPr/>
          </p:nvGrpSpPr>
          <p:grpSpPr>
            <a:xfrm>
              <a:off x="3591" y="525"/>
              <a:ext cx="668" cy="2065"/>
              <a:chOff x="3546" y="723"/>
              <a:chExt cx="668" cy="2065"/>
            </a:xfrm>
          </p:grpSpPr>
          <p:grpSp>
            <p:nvGrpSpPr>
              <p:cNvPr id="95295" name="Group 65"/>
              <p:cNvGrpSpPr/>
              <p:nvPr/>
            </p:nvGrpSpPr>
            <p:grpSpPr>
              <a:xfrm>
                <a:off x="3627" y="968"/>
                <a:ext cx="210" cy="211"/>
                <a:chOff x="2601" y="2603"/>
                <a:chExt cx="210" cy="211"/>
              </a:xfrm>
            </p:grpSpPr>
            <p:sp>
              <p:nvSpPr>
                <p:cNvPr id="85056" name="Line 6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57" name="Line 6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58" name="Line 6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5299" name="Group 69"/>
              <p:cNvGrpSpPr/>
              <p:nvPr/>
            </p:nvGrpSpPr>
            <p:grpSpPr>
              <a:xfrm rot="10800000">
                <a:off x="3838" y="969"/>
                <a:ext cx="210" cy="211"/>
                <a:chOff x="2601" y="2603"/>
                <a:chExt cx="210" cy="211"/>
              </a:xfrm>
            </p:grpSpPr>
            <p:sp>
              <p:nvSpPr>
                <p:cNvPr id="85060" name="Line 7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61" name="Line 7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62" name="Line 7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5063" name="Line 73"/>
              <p:cNvSpPr/>
              <p:nvPr/>
            </p:nvSpPr>
            <p:spPr>
              <a:xfrm>
                <a:off x="3903" y="1185"/>
                <a:ext cx="0" cy="321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4" name="Line 74"/>
              <p:cNvSpPr/>
              <p:nvPr/>
            </p:nvSpPr>
            <p:spPr>
              <a:xfrm>
                <a:off x="3667" y="1045"/>
                <a:ext cx="0" cy="122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5" name="Line 75"/>
              <p:cNvSpPr/>
              <p:nvPr/>
            </p:nvSpPr>
            <p:spPr>
              <a:xfrm>
                <a:off x="3994" y="1180"/>
                <a:ext cx="3" cy="5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6" name="Line 76"/>
              <p:cNvSpPr/>
              <p:nvPr/>
            </p:nvSpPr>
            <p:spPr>
              <a:xfrm>
                <a:off x="3788" y="1067"/>
                <a:ext cx="0" cy="1392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7" name="Line 77"/>
              <p:cNvSpPr/>
              <p:nvPr/>
            </p:nvSpPr>
            <p:spPr>
              <a:xfrm>
                <a:off x="3730" y="877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8" name="Line 78"/>
              <p:cNvSpPr/>
              <p:nvPr/>
            </p:nvSpPr>
            <p:spPr>
              <a:xfrm>
                <a:off x="3941" y="881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9" name="Rectangle 79"/>
              <p:cNvSpPr/>
              <p:nvPr/>
            </p:nvSpPr>
            <p:spPr>
              <a:xfrm>
                <a:off x="3546" y="753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0" name="Text Box 80"/>
              <p:cNvSpPr txBox="1"/>
              <p:nvPr/>
            </p:nvSpPr>
            <p:spPr>
              <a:xfrm>
                <a:off x="3596" y="723"/>
                <a:ext cx="453" cy="3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1" name="Text Box 81"/>
              <p:cNvSpPr txBox="1"/>
              <p:nvPr/>
            </p:nvSpPr>
            <p:spPr>
              <a:xfrm>
                <a:off x="3854" y="1045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72" name="Text Box 82"/>
              <p:cNvSpPr txBox="1"/>
              <p:nvPr/>
            </p:nvSpPr>
            <p:spPr>
              <a:xfrm>
                <a:off x="3639" y="956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73" name="Line 83"/>
              <p:cNvSpPr/>
              <p:nvPr/>
            </p:nvSpPr>
            <p:spPr>
              <a:xfrm flipH="1">
                <a:off x="3990" y="1071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4" name="Line 84"/>
              <p:cNvSpPr/>
              <p:nvPr/>
            </p:nvSpPr>
            <p:spPr>
              <a:xfrm flipH="1" flipV="1">
                <a:off x="4195" y="1072"/>
                <a:ext cx="0" cy="170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5" name="Oval 85"/>
              <p:cNvSpPr>
                <a:spLocks noChangeAspect="1"/>
              </p:cNvSpPr>
              <p:nvPr/>
            </p:nvSpPr>
            <p:spPr>
              <a:xfrm>
                <a:off x="4180" y="27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6" name="Oval 86"/>
              <p:cNvSpPr>
                <a:spLocks noChangeAspect="1"/>
              </p:cNvSpPr>
              <p:nvPr/>
            </p:nvSpPr>
            <p:spPr>
              <a:xfrm>
                <a:off x="3773" y="2449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7" name="Oval 87"/>
              <p:cNvSpPr>
                <a:spLocks noChangeAspect="1"/>
              </p:cNvSpPr>
              <p:nvPr/>
            </p:nvSpPr>
            <p:spPr>
              <a:xfrm>
                <a:off x="3651" y="2249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8" name="Oval 88"/>
              <p:cNvSpPr>
                <a:spLocks noChangeAspect="1"/>
              </p:cNvSpPr>
              <p:nvPr/>
            </p:nvSpPr>
            <p:spPr>
              <a:xfrm>
                <a:off x="3886" y="14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9" name="Oval 89"/>
              <p:cNvSpPr>
                <a:spLocks noChangeAspect="1"/>
              </p:cNvSpPr>
              <p:nvPr/>
            </p:nvSpPr>
            <p:spPr>
              <a:xfrm>
                <a:off x="3983" y="1690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80" name="Rectangle 90"/>
            <p:cNvSpPr/>
            <p:nvPr/>
          </p:nvSpPr>
          <p:spPr>
            <a:xfrm>
              <a:off x="3508" y="454"/>
              <a:ext cx="1358" cy="2287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grpSp>
          <p:nvGrpSpPr>
            <p:cNvPr id="95321" name="Group 91"/>
            <p:cNvGrpSpPr/>
            <p:nvPr/>
          </p:nvGrpSpPr>
          <p:grpSpPr>
            <a:xfrm>
              <a:off x="4304" y="877"/>
              <a:ext cx="711" cy="1711"/>
              <a:chOff x="4304" y="724"/>
              <a:chExt cx="711" cy="1711"/>
            </a:xfrm>
          </p:grpSpPr>
          <p:sp>
            <p:nvSpPr>
              <p:cNvPr id="85082" name="Rectangle 92"/>
              <p:cNvSpPr/>
              <p:nvPr/>
            </p:nvSpPr>
            <p:spPr>
              <a:xfrm rot="10800000">
                <a:off x="4676" y="1679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3" name="Line 93"/>
              <p:cNvSpPr/>
              <p:nvPr/>
            </p:nvSpPr>
            <p:spPr>
              <a:xfrm rot="10800000" flipH="1" flipV="1">
                <a:off x="4701" y="1854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4" name="Line 94"/>
              <p:cNvSpPr/>
              <p:nvPr/>
            </p:nvSpPr>
            <p:spPr>
              <a:xfrm rot="10800000" flipH="1" flipV="1">
                <a:off x="4697" y="1612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5" name="Line 95"/>
              <p:cNvSpPr/>
              <p:nvPr/>
            </p:nvSpPr>
            <p:spPr>
              <a:xfrm rot="-10800000" flipV="1">
                <a:off x="4626" y="161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6" name="Oval 96"/>
              <p:cNvSpPr>
                <a:spLocks noChangeAspect="1"/>
              </p:cNvSpPr>
              <p:nvPr/>
            </p:nvSpPr>
            <p:spPr>
              <a:xfrm>
                <a:off x="4683" y="190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7" name="Text Box 97"/>
              <p:cNvSpPr txBox="1"/>
              <p:nvPr/>
            </p:nvSpPr>
            <p:spPr>
              <a:xfrm>
                <a:off x="4573" y="1479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88" name="Rectangle 98"/>
              <p:cNvSpPr/>
              <p:nvPr/>
            </p:nvSpPr>
            <p:spPr>
              <a:xfrm rot="10800000">
                <a:off x="4677" y="21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9" name="Line 99"/>
              <p:cNvSpPr/>
              <p:nvPr/>
            </p:nvSpPr>
            <p:spPr>
              <a:xfrm rot="10800000" flipH="1" flipV="1">
                <a:off x="4702" y="23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0" name="Line 100"/>
              <p:cNvSpPr/>
              <p:nvPr/>
            </p:nvSpPr>
            <p:spPr>
              <a:xfrm rot="10800000" flipH="1" flipV="1">
                <a:off x="4698" y="21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1" name="Oval 101"/>
              <p:cNvSpPr>
                <a:spLocks noChangeAspect="1"/>
              </p:cNvSpPr>
              <p:nvPr/>
            </p:nvSpPr>
            <p:spPr>
              <a:xfrm>
                <a:off x="4681" y="20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2" name="Rectangle 102"/>
              <p:cNvSpPr/>
              <p:nvPr/>
            </p:nvSpPr>
            <p:spPr>
              <a:xfrm rot="10800000">
                <a:off x="4407" y="924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3" name="Line 103"/>
              <p:cNvSpPr/>
              <p:nvPr/>
            </p:nvSpPr>
            <p:spPr>
              <a:xfrm rot="10800000" flipH="1" flipV="1">
                <a:off x="4432" y="1099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4" name="Line 104"/>
              <p:cNvSpPr/>
              <p:nvPr/>
            </p:nvSpPr>
            <p:spPr>
              <a:xfrm rot="10800000" flipH="1" flipV="1">
                <a:off x="4428" y="857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5" name="Line 105"/>
              <p:cNvSpPr/>
              <p:nvPr/>
            </p:nvSpPr>
            <p:spPr>
              <a:xfrm rot="-10800000" flipV="1">
                <a:off x="4357" y="857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6" name="Oval 106"/>
              <p:cNvSpPr>
                <a:spLocks noChangeAspect="1"/>
              </p:cNvSpPr>
              <p:nvPr/>
            </p:nvSpPr>
            <p:spPr>
              <a:xfrm>
                <a:off x="4414" y="1146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7" name="Text Box 107"/>
              <p:cNvSpPr txBox="1"/>
              <p:nvPr/>
            </p:nvSpPr>
            <p:spPr>
              <a:xfrm>
                <a:off x="4304" y="724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98" name="Rectangle 108"/>
              <p:cNvSpPr/>
              <p:nvPr/>
            </p:nvSpPr>
            <p:spPr>
              <a:xfrm rot="10800000">
                <a:off x="4408" y="1420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9" name="Line 109"/>
              <p:cNvSpPr/>
              <p:nvPr/>
            </p:nvSpPr>
            <p:spPr>
              <a:xfrm rot="10800000" flipH="1" flipV="1">
                <a:off x="4430" y="1595"/>
                <a:ext cx="0" cy="828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0" name="Line 110"/>
              <p:cNvSpPr/>
              <p:nvPr/>
            </p:nvSpPr>
            <p:spPr>
              <a:xfrm rot="10800000" flipH="1" flipV="1">
                <a:off x="4429" y="1353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1" name="Oval 111"/>
              <p:cNvSpPr>
                <a:spLocks noChangeAspect="1"/>
              </p:cNvSpPr>
              <p:nvPr/>
            </p:nvSpPr>
            <p:spPr>
              <a:xfrm>
                <a:off x="4412" y="134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2" name="Oval 112"/>
              <p:cNvSpPr>
                <a:spLocks noChangeAspect="1"/>
              </p:cNvSpPr>
              <p:nvPr/>
            </p:nvSpPr>
            <p:spPr>
              <a:xfrm>
                <a:off x="4685" y="240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3" name="Text Box 113"/>
              <p:cNvSpPr txBox="1"/>
              <p:nvPr/>
            </p:nvSpPr>
            <p:spPr>
              <a:xfrm>
                <a:off x="4317" y="917"/>
                <a:ext cx="616" cy="4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zh-CN" altLang="fr-FR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   </a:t>
                </a: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fr-FR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  <a:p>
                <a:pPr algn="r" defTabSz="762000">
                  <a:spcBef>
                    <a:spcPct val="50000"/>
                  </a:spcBef>
                </a:pPr>
                <a:endParaRPr lang="zh-CN" altLang="fr-FR" sz="13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104" name="Text Box 114"/>
              <p:cNvSpPr txBox="1"/>
              <p:nvPr/>
            </p:nvSpPr>
            <p:spPr>
              <a:xfrm>
                <a:off x="4399" y="1341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zh-CN" altLang="fr-FR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 </a:t>
                </a: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95345" name="Text Box 115"/>
          <p:cNvSpPr txBox="1"/>
          <p:nvPr/>
        </p:nvSpPr>
        <p:spPr>
          <a:xfrm>
            <a:off x="3309938" y="1554163"/>
            <a:ext cx="2097087" cy="32194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500" b="1" dirty="0">
                <a:latin typeface="汉仪中圆简" pitchFamily="49" charset="-122"/>
                <a:ea typeface="汉仪中圆简" pitchFamily="49" charset="-122"/>
              </a:rPr>
              <a:t>拓扑结构</a:t>
            </a:r>
            <a:r>
              <a:rPr lang="zh-CN" altLang="en-US" sz="1500" b="1" dirty="0">
                <a:latin typeface="汉仪中圆简" pitchFamily="49" charset="-122"/>
                <a:ea typeface="汉仪中圆简" pitchFamily="49" charset="-122"/>
              </a:rPr>
              <a:t>：</a:t>
            </a:r>
            <a:r>
              <a:rPr lang="zh-CN" altLang="en-GB" sz="1500" dirty="0">
                <a:latin typeface="汉仪中圆简" pitchFamily="49" charset="-122"/>
                <a:ea typeface="汉仪中圆简" pitchFamily="49" charset="-122"/>
              </a:rPr>
              <a:t>总线类型</a:t>
            </a:r>
            <a:endParaRPr lang="en-GB" altLang="en-US" sz="1500" dirty="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13" name="Group 116"/>
          <p:cNvGrpSpPr/>
          <p:nvPr/>
        </p:nvGrpSpPr>
        <p:grpSpPr>
          <a:xfrm>
            <a:off x="3060700" y="2381250"/>
            <a:ext cx="6297613" cy="1752204"/>
            <a:chOff x="331" y="1185"/>
            <a:chExt cx="5289" cy="1471"/>
          </a:xfrm>
        </p:grpSpPr>
        <p:grpSp>
          <p:nvGrpSpPr>
            <p:cNvPr id="95347" name="Group 117"/>
            <p:cNvGrpSpPr/>
            <p:nvPr/>
          </p:nvGrpSpPr>
          <p:grpSpPr>
            <a:xfrm>
              <a:off x="339" y="1185"/>
              <a:ext cx="5281" cy="714"/>
              <a:chOff x="339" y="1383"/>
              <a:chExt cx="5281" cy="714"/>
            </a:xfrm>
          </p:grpSpPr>
          <p:grpSp>
            <p:nvGrpSpPr>
              <p:cNvPr id="95348" name="Group 118"/>
              <p:cNvGrpSpPr/>
              <p:nvPr/>
            </p:nvGrpSpPr>
            <p:grpSpPr>
              <a:xfrm>
                <a:off x="339" y="1383"/>
                <a:ext cx="608" cy="714"/>
                <a:chOff x="339" y="1383"/>
                <a:chExt cx="608" cy="714"/>
              </a:xfrm>
            </p:grpSpPr>
            <p:sp>
              <p:nvSpPr>
                <p:cNvPr id="85109" name="Line 119"/>
                <p:cNvSpPr/>
                <p:nvPr/>
              </p:nvSpPr>
              <p:spPr>
                <a:xfrm flipH="1" flipV="1">
                  <a:off x="598" y="1384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0" name="Line 120"/>
                <p:cNvSpPr/>
                <p:nvPr/>
              </p:nvSpPr>
              <p:spPr>
                <a:xfrm flipH="1" flipV="1">
                  <a:off x="605" y="1727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1" name="Line 121"/>
                <p:cNvSpPr/>
                <p:nvPr/>
              </p:nvSpPr>
              <p:spPr>
                <a:xfrm flipV="1">
                  <a:off x="599" y="1385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2" name="Line 122"/>
                <p:cNvSpPr/>
                <p:nvPr/>
              </p:nvSpPr>
              <p:spPr>
                <a:xfrm flipV="1">
                  <a:off x="603" y="1809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3" name="Line 123"/>
                <p:cNvSpPr/>
                <p:nvPr/>
              </p:nvSpPr>
              <p:spPr>
                <a:xfrm>
                  <a:off x="729" y="1383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4" name="Line 124"/>
                <p:cNvSpPr/>
                <p:nvPr/>
              </p:nvSpPr>
              <p:spPr>
                <a:xfrm flipH="1">
                  <a:off x="736" y="1705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5" name="Oval 125"/>
                <p:cNvSpPr>
                  <a:spLocks noChangeAspect="1"/>
                </p:cNvSpPr>
                <p:nvPr/>
              </p:nvSpPr>
              <p:spPr>
                <a:xfrm rot="10800000">
                  <a:off x="780" y="1495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6" name="Oval 126"/>
                <p:cNvSpPr>
                  <a:spLocks noChangeAspect="1"/>
                </p:cNvSpPr>
                <p:nvPr/>
              </p:nvSpPr>
              <p:spPr>
                <a:xfrm rot="10800000">
                  <a:off x="781" y="1691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7" name="Text Box 127"/>
                <p:cNvSpPr txBox="1"/>
                <p:nvPr/>
              </p:nvSpPr>
              <p:spPr>
                <a:xfrm>
                  <a:off x="339" y="1827"/>
                  <a:ext cx="608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58" name="Group 128"/>
                <p:cNvGrpSpPr/>
                <p:nvPr/>
              </p:nvGrpSpPr>
              <p:grpSpPr>
                <a:xfrm>
                  <a:off x="528" y="1469"/>
                  <a:ext cx="144" cy="257"/>
                  <a:chOff x="528" y="1469"/>
                  <a:chExt cx="144" cy="257"/>
                </a:xfrm>
              </p:grpSpPr>
              <p:sp>
                <p:nvSpPr>
                  <p:cNvPr id="85119" name="Rectangle 129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0" name="Line 130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1" name="Line 131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2" name="Line 132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  <p:grpSp>
            <p:nvGrpSpPr>
              <p:cNvPr id="95363" name="Group 133"/>
              <p:cNvGrpSpPr/>
              <p:nvPr/>
            </p:nvGrpSpPr>
            <p:grpSpPr>
              <a:xfrm>
                <a:off x="5047" y="1406"/>
                <a:ext cx="573" cy="668"/>
                <a:chOff x="5047" y="1406"/>
                <a:chExt cx="573" cy="668"/>
              </a:xfrm>
            </p:grpSpPr>
            <p:sp>
              <p:nvSpPr>
                <p:cNvPr id="85124" name="Line 134"/>
                <p:cNvSpPr/>
                <p:nvPr/>
              </p:nvSpPr>
              <p:spPr>
                <a:xfrm rot="10800000" flipH="1" flipV="1">
                  <a:off x="5403" y="1749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5" name="Line 135"/>
                <p:cNvSpPr/>
                <p:nvPr/>
              </p:nvSpPr>
              <p:spPr>
                <a:xfrm rot="10800000" flipH="1" flipV="1">
                  <a:off x="5396" y="1406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6" name="Line 136"/>
                <p:cNvSpPr/>
                <p:nvPr/>
              </p:nvSpPr>
              <p:spPr>
                <a:xfrm rot="-10800000" flipV="1">
                  <a:off x="5266" y="1832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7" name="Line 137"/>
                <p:cNvSpPr/>
                <p:nvPr/>
              </p:nvSpPr>
              <p:spPr>
                <a:xfrm rot="-10800000" flipV="1">
                  <a:off x="5262" y="1408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8" name="Line 138"/>
                <p:cNvSpPr/>
                <p:nvPr/>
              </p:nvSpPr>
              <p:spPr>
                <a:xfrm rot="10800000">
                  <a:off x="5208" y="1714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9" name="Line 139"/>
                <p:cNvSpPr/>
                <p:nvPr/>
              </p:nvSpPr>
              <p:spPr>
                <a:xfrm rot="-10800000" flipH="1">
                  <a:off x="5195" y="1410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0" name="Oval 140"/>
                <p:cNvSpPr>
                  <a:spLocks noChangeAspect="1"/>
                </p:cNvSpPr>
                <p:nvPr/>
              </p:nvSpPr>
              <p:spPr>
                <a:xfrm>
                  <a:off x="5187" y="1688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1" name="Oval 141"/>
                <p:cNvSpPr>
                  <a:spLocks noChangeAspect="1"/>
                </p:cNvSpPr>
                <p:nvPr/>
              </p:nvSpPr>
              <p:spPr>
                <a:xfrm>
                  <a:off x="5186" y="1492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2" name="Text Box 142"/>
                <p:cNvSpPr txBox="1"/>
                <p:nvPr/>
              </p:nvSpPr>
              <p:spPr>
                <a:xfrm>
                  <a:off x="5047" y="1803"/>
                  <a:ext cx="573" cy="27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73" name="Group 143"/>
                <p:cNvGrpSpPr/>
                <p:nvPr/>
              </p:nvGrpSpPr>
              <p:grpSpPr>
                <a:xfrm>
                  <a:off x="5324" y="1493"/>
                  <a:ext cx="144" cy="257"/>
                  <a:chOff x="528" y="1469"/>
                  <a:chExt cx="144" cy="257"/>
                </a:xfrm>
              </p:grpSpPr>
              <p:sp>
                <p:nvSpPr>
                  <p:cNvPr id="85134" name="Rectangle 144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5" name="Line 145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6" name="Line 146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7" name="Line 147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</p:grpSp>
        <p:grpSp>
          <p:nvGrpSpPr>
            <p:cNvPr id="95378" name="Group 148"/>
            <p:cNvGrpSpPr/>
            <p:nvPr/>
          </p:nvGrpSpPr>
          <p:grpSpPr>
            <a:xfrm>
              <a:off x="331" y="1942"/>
              <a:ext cx="5281" cy="714"/>
              <a:chOff x="339" y="1383"/>
              <a:chExt cx="5281" cy="714"/>
            </a:xfrm>
          </p:grpSpPr>
          <p:grpSp>
            <p:nvGrpSpPr>
              <p:cNvPr id="95379" name="Group 149"/>
              <p:cNvGrpSpPr/>
              <p:nvPr/>
            </p:nvGrpSpPr>
            <p:grpSpPr>
              <a:xfrm>
                <a:off x="339" y="1383"/>
                <a:ext cx="608" cy="714"/>
                <a:chOff x="339" y="1383"/>
                <a:chExt cx="608" cy="714"/>
              </a:xfrm>
            </p:grpSpPr>
            <p:sp>
              <p:nvSpPr>
                <p:cNvPr id="85140" name="Line 150"/>
                <p:cNvSpPr/>
                <p:nvPr/>
              </p:nvSpPr>
              <p:spPr>
                <a:xfrm flipH="1" flipV="1">
                  <a:off x="598" y="1384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1" name="Line 151"/>
                <p:cNvSpPr/>
                <p:nvPr/>
              </p:nvSpPr>
              <p:spPr>
                <a:xfrm flipH="1" flipV="1">
                  <a:off x="605" y="1727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2" name="Line 152"/>
                <p:cNvSpPr/>
                <p:nvPr/>
              </p:nvSpPr>
              <p:spPr>
                <a:xfrm flipV="1">
                  <a:off x="599" y="1385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3" name="Line 153"/>
                <p:cNvSpPr/>
                <p:nvPr/>
              </p:nvSpPr>
              <p:spPr>
                <a:xfrm flipV="1">
                  <a:off x="603" y="1809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4" name="Line 154"/>
                <p:cNvSpPr/>
                <p:nvPr/>
              </p:nvSpPr>
              <p:spPr>
                <a:xfrm>
                  <a:off x="729" y="1383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5" name="Line 155"/>
                <p:cNvSpPr/>
                <p:nvPr/>
              </p:nvSpPr>
              <p:spPr>
                <a:xfrm flipH="1">
                  <a:off x="736" y="1705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6" name="Oval 156"/>
                <p:cNvSpPr>
                  <a:spLocks noChangeAspect="1"/>
                </p:cNvSpPr>
                <p:nvPr/>
              </p:nvSpPr>
              <p:spPr>
                <a:xfrm rot="10800000">
                  <a:off x="780" y="1495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7" name="Oval 157"/>
                <p:cNvSpPr>
                  <a:spLocks noChangeAspect="1"/>
                </p:cNvSpPr>
                <p:nvPr/>
              </p:nvSpPr>
              <p:spPr>
                <a:xfrm rot="10800000">
                  <a:off x="781" y="1691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8" name="Text Box 158"/>
                <p:cNvSpPr txBox="1"/>
                <p:nvPr/>
              </p:nvSpPr>
              <p:spPr>
                <a:xfrm>
                  <a:off x="339" y="1827"/>
                  <a:ext cx="608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89" name="Group 159"/>
                <p:cNvGrpSpPr/>
                <p:nvPr/>
              </p:nvGrpSpPr>
              <p:grpSpPr>
                <a:xfrm>
                  <a:off x="528" y="1469"/>
                  <a:ext cx="144" cy="257"/>
                  <a:chOff x="528" y="1469"/>
                  <a:chExt cx="144" cy="257"/>
                </a:xfrm>
              </p:grpSpPr>
              <p:sp>
                <p:nvSpPr>
                  <p:cNvPr id="85150" name="Rectangle 160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1" name="Line 161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2" name="Line 162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3" name="Line 163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  <p:grpSp>
            <p:nvGrpSpPr>
              <p:cNvPr id="95394" name="Group 164"/>
              <p:cNvGrpSpPr/>
              <p:nvPr/>
            </p:nvGrpSpPr>
            <p:grpSpPr>
              <a:xfrm>
                <a:off x="5047" y="1406"/>
                <a:ext cx="573" cy="667"/>
                <a:chOff x="5047" y="1406"/>
                <a:chExt cx="573" cy="667"/>
              </a:xfrm>
            </p:grpSpPr>
            <p:sp>
              <p:nvSpPr>
                <p:cNvPr id="85155" name="Line 165"/>
                <p:cNvSpPr/>
                <p:nvPr/>
              </p:nvSpPr>
              <p:spPr>
                <a:xfrm rot="10800000" flipH="1" flipV="1">
                  <a:off x="5403" y="1749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6" name="Line 166"/>
                <p:cNvSpPr/>
                <p:nvPr/>
              </p:nvSpPr>
              <p:spPr>
                <a:xfrm rot="10800000" flipH="1" flipV="1">
                  <a:off x="5396" y="1406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7" name="Line 167"/>
                <p:cNvSpPr/>
                <p:nvPr/>
              </p:nvSpPr>
              <p:spPr>
                <a:xfrm rot="-10800000" flipV="1">
                  <a:off x="5266" y="1832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8" name="Line 168"/>
                <p:cNvSpPr/>
                <p:nvPr/>
              </p:nvSpPr>
              <p:spPr>
                <a:xfrm rot="-10800000" flipV="1">
                  <a:off x="5262" y="1408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9" name="Line 169"/>
                <p:cNvSpPr/>
                <p:nvPr/>
              </p:nvSpPr>
              <p:spPr>
                <a:xfrm rot="10800000">
                  <a:off x="5208" y="1714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0" name="Line 170"/>
                <p:cNvSpPr/>
                <p:nvPr/>
              </p:nvSpPr>
              <p:spPr>
                <a:xfrm rot="-10800000" flipH="1">
                  <a:off x="5195" y="1410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1" name="Oval 171"/>
                <p:cNvSpPr>
                  <a:spLocks noChangeAspect="1"/>
                </p:cNvSpPr>
                <p:nvPr/>
              </p:nvSpPr>
              <p:spPr>
                <a:xfrm>
                  <a:off x="5187" y="1688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2" name="Oval 172"/>
                <p:cNvSpPr>
                  <a:spLocks noChangeAspect="1"/>
                </p:cNvSpPr>
                <p:nvPr/>
              </p:nvSpPr>
              <p:spPr>
                <a:xfrm>
                  <a:off x="5186" y="1492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3" name="Text Box 173"/>
                <p:cNvSpPr txBox="1"/>
                <p:nvPr/>
              </p:nvSpPr>
              <p:spPr>
                <a:xfrm>
                  <a:off x="5047" y="1803"/>
                  <a:ext cx="573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404" name="Group 174"/>
                <p:cNvGrpSpPr/>
                <p:nvPr/>
              </p:nvGrpSpPr>
              <p:grpSpPr>
                <a:xfrm>
                  <a:off x="5324" y="1493"/>
                  <a:ext cx="144" cy="257"/>
                  <a:chOff x="528" y="1469"/>
                  <a:chExt cx="144" cy="257"/>
                </a:xfrm>
              </p:grpSpPr>
              <p:sp>
                <p:nvSpPr>
                  <p:cNvPr id="85165" name="Rectangle 175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6" name="Line 176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7" name="Line 177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8" name="Line 178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</p:grpSp>
      </p:grpSp>
      <p:grpSp>
        <p:nvGrpSpPr>
          <p:cNvPr id="24" name="Group 179"/>
          <p:cNvGrpSpPr/>
          <p:nvPr/>
        </p:nvGrpSpPr>
        <p:grpSpPr>
          <a:xfrm>
            <a:off x="7554913" y="4056063"/>
            <a:ext cx="671512" cy="728663"/>
            <a:chOff x="4036" y="2088"/>
            <a:chExt cx="564" cy="612"/>
          </a:xfrm>
        </p:grpSpPr>
        <p:grpSp>
          <p:nvGrpSpPr>
            <p:cNvPr id="95410" name="Group 180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5171" name="Line 181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2" name="Line 182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3" name="Line 183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4" name="Line 184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175" name="Text Box 185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385210" name="Text Box 186"/>
          <p:cNvSpPr txBox="1"/>
          <p:nvPr/>
        </p:nvSpPr>
        <p:spPr>
          <a:xfrm>
            <a:off x="6202363" y="4822825"/>
            <a:ext cx="3071813" cy="55308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 dirty="0">
                <a:latin typeface="汉仪中圆简" pitchFamily="49" charset="-122"/>
                <a:ea typeface="汉仪中圆简" pitchFamily="49" charset="-122"/>
              </a:rPr>
              <a:t>最大长度</a:t>
            </a:r>
            <a:r>
              <a:rPr lang="zh-CN" altLang="en-US" sz="1000" b="1" dirty="0">
                <a:latin typeface="汉仪中圆简" pitchFamily="49" charset="-122"/>
                <a:ea typeface="汉仪中圆简" pitchFamily="49" charset="-122"/>
              </a:rPr>
              <a:t>：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主段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: 1,000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米</a:t>
            </a:r>
            <a:r>
              <a:rPr lang="en-GB" altLang="zh-CN" sz="1000" dirty="0">
                <a:latin typeface="汉仪中圆简" pitchFamily="49" charset="-122"/>
                <a:ea typeface="汉仪中圆简" pitchFamily="49" charset="-122"/>
              </a:rPr>
              <a:t>/ 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19,200 bits/s</a:t>
            </a: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支干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总共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40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米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5211" name="Text Box 187"/>
          <p:cNvSpPr txBox="1"/>
          <p:nvPr/>
        </p:nvSpPr>
        <p:spPr>
          <a:xfrm>
            <a:off x="3041650" y="4983163"/>
            <a:ext cx="3060700" cy="398780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 dirty="0">
                <a:latin typeface="汉仪中圆简" pitchFamily="49" charset="-122"/>
                <a:ea typeface="汉仪中圆简" pitchFamily="49" charset="-122"/>
              </a:rPr>
              <a:t>最大设备数</a:t>
            </a:r>
            <a:r>
              <a:rPr lang="zh-CN" altLang="en-US" sz="1000" b="1" dirty="0">
                <a:latin typeface="汉仪中圆简" pitchFamily="49" charset="-122"/>
                <a:ea typeface="汉仪中圆简" pitchFamily="49" charset="-122"/>
              </a:rPr>
              <a:t>：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不带中继，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32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个设备，包含主站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5418" name="标题 187"/>
          <p:cNvSpPr>
            <a:spLocks noGrp="1"/>
          </p:cNvSpPr>
          <p:nvPr>
            <p:ph type="title"/>
          </p:nvPr>
        </p:nvSpPr>
        <p:spPr>
          <a:xfrm>
            <a:off x="1946275" y="820738"/>
            <a:ext cx="8229600" cy="857250"/>
          </a:xfrm>
        </p:spPr>
        <p:txBody>
          <a:bodyPr anchor="ctr"/>
          <a:lstStyle/>
          <a:p>
            <a:r>
              <a:rPr lang="en-US" altLang="zh-CN" dirty="0"/>
              <a:t>Modbus RS485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线制安装</a:t>
            </a:r>
          </a:p>
        </p:txBody>
      </p:sp>
    </p:spTree>
    <p:extLst>
      <p:ext uri="{BB962C8B-B14F-4D97-AF65-F5344CB8AC3E}">
        <p14:creationId xmlns:p14="http://schemas.microsoft.com/office/powerpoint/2010/main" val="251071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210" grpId="0" bldLvl="0" animBg="1"/>
      <p:bldP spid="38521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1" name="Group 132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87042" name="Line 133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3" name="Line 134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4" name="Line 135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5" name="Line 136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6" name="Line 137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7" name="Line 138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8" name="Oval 139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9" name="Oval 140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50" name="Text Box 141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97291" name="Group 142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87052" name="Rectangle 143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3" name="Line 144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4" name="Line 145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5" name="Line 146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87056" name="Line 17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7" name="Line 17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8" name="Line 18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9" name="Text Box 18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060" name="Text Box 18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18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7302" name="Group 18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7063" name="Line 18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4" name="Line 18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5" name="Line 18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7306" name="Group 18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7067" name="Line 18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8" name="Line 19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9" name="Line 19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070" name="Line 19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1" name="Line 19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2" name="Line 19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3" name="Line 19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4" name="Line 19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5" name="Line 19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6" name="Line 19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7" name="Oval 19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8" name="Oval 20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9" name="Rectangle 20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0" name="Text Box 20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1" name="Text Box 20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2" name="Text Box 20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3" name="Line 20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4" name="Line 20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5" name="Line 20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6" name="Oval 20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7" name="Oval 20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8" name="Oval 21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21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7330" name="Group 21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7091" name="Line 21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2" name="Line 21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3" name="Line 21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7334" name="Group 21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7095" name="Line 21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6" name="Line 21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7" name="Line 21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098" name="Line 22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99" name="Line 22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0" name="Line 22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1" name="Line 22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2" name="Line 22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3" name="Line 22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4" name="Line 22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5" name="Oval 22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6" name="Oval 22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7" name="Rectangle 22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8" name="Text Box 23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09" name="Text Box 23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10" name="Text Box 23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11" name="Line 23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2" name="Line 23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3" name="Line 23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4" name="Oval 23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5" name="Oval 23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6" name="Oval 23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239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7358" name="Group 24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7119" name="Rectangle 24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0" name="Line 24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1" name="Line 24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2" name="Text Box 24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23" name="Line 24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4" name="Oval 24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5" name="Rectangle 24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6" name="Line 24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7" name="Line 24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8" name="Oval 25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9" name="Oval 25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30" name="Text Box 25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31" name="Text Box 25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7372" name="Group 25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7373" name="Group 25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7134" name="Line 25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5" name="Line 25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6" name="Line 25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7377" name="Group 25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7138" name="Line 26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9" name="Line 26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40" name="Line 26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7141" name="Line 26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2" name="Line 26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3" name="Line 26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4" name="Line 26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5" name="Line 26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6" name="Line 26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7" name="Line 26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8" name="Line 27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9" name="Oval 27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0" name="Oval 27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1" name="Rectangle 27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2" name="Text Box 274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3" name="Text Box 27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54" name="Text Box 27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55" name="Line 27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6" name="Line 27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7" name="Oval 27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8" name="Oval 28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9" name="Oval 28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160" name="Rectangle 28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285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7402" name="Group 286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7163" name="Line 287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4" name="Line 288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5" name="Line 289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6" name="Line 290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7" name="Line 291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8" name="Line 292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9" name="Oval 293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0" name="Oval 294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1" name="Text Box 295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7412" name="Group 296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7173" name="Rectangle 297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4" name="Line 298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5" name="Line 299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6" name="Line 300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7417" name="Group 301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7178" name="Line 302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9" name="Line 303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0" name="Line 304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1" name="Line 305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2" name="Line 306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3" name="Line 307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4" name="Oval 308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5" name="Oval 309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6" name="Text Box 310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7427" name="Group 311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7188" name="Rectangle 312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89" name="Line 313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90" name="Line 314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91" name="Line 315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316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7433" name="Group 317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7194" name="Line 318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5" name="Line 319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6" name="Line 320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7" name="Line 321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198" name="Text Box 322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7199" name="Text Box 323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200" name="Text Box 324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201" name="Oval 325"/>
          <p:cNvSpPr/>
          <p:nvPr/>
        </p:nvSpPr>
        <p:spPr>
          <a:xfrm>
            <a:off x="7097713" y="3429000"/>
            <a:ext cx="1098550" cy="68421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7442" name="AutoShape 327"/>
          <p:cNvSpPr/>
          <p:nvPr/>
        </p:nvSpPr>
        <p:spPr>
          <a:xfrm>
            <a:off x="5773738" y="4275138"/>
            <a:ext cx="3376612" cy="1082675"/>
          </a:xfrm>
          <a:prstGeom prst="wedgeRoundRectCallout">
            <a:avLst>
              <a:gd name="adj1" fmla="val -6528"/>
              <a:gd name="adj2" fmla="val -73861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RS485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通讯只允许在传输线通过－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7V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～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+12V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的电压范围。任何过高的电压会导致网络的崩溃，甚至设备的损坏。为了保证电压不被超过，恰当的接地是必须的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7443" name="标题 16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接地</a:t>
            </a:r>
          </a:p>
        </p:txBody>
      </p:sp>
    </p:spTree>
    <p:extLst>
      <p:ext uri="{BB962C8B-B14F-4D97-AF65-F5344CB8AC3E}">
        <p14:creationId xmlns:p14="http://schemas.microsoft.com/office/powerpoint/2010/main" val="1921402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29" name="Group 3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89090" name="Line 4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1" name="Line 5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2" name="Line 6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3" name="Line 7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4" name="Line 8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5" name="Line 9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6" name="Oval 10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7" name="Oval 11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8" name="Text Box 12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99339" name="Group 13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89100" name="Rectangle 14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1" name="Line 15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2" name="Line 16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3" name="Line 17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89104" name="Line 1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5" name="Line 1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6" name="Line 2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7" name="Text Box 2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108" name="Text Box 2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2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9350" name="Group 2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9111" name="Line 2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2" name="Line 2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3" name="Line 2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9354" name="Group 2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9115" name="Line 2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6" name="Line 3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7" name="Line 3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118" name="Line 3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19" name="Line 3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0" name="Line 3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1" name="Line 3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2" name="Line 3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3" name="Line 3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4" name="Line 3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5" name="Oval 3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6" name="Oval 4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7" name="Rectangle 4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8" name="Text Box 4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29" name="Text Box 4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30" name="Text Box 4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31" name="Line 4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2" name="Line 4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3" name="Line 4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4" name="Oval 4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5" name="Oval 4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6" name="Oval 5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9378" name="Group 5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9139" name="Line 5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0" name="Line 5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1" name="Line 5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9382" name="Group 5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9143" name="Line 5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4" name="Line 5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5" name="Line 5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146" name="Line 6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7" name="Line 6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8" name="Line 6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9" name="Line 6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0" name="Line 6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1" name="Line 6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2" name="Line 6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3" name="Oval 6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4" name="Oval 6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5" name="Rectangle 6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6" name="Text Box 7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7" name="Text Box 7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8" name="Text Box 7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9" name="Line 7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0" name="Line 7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1" name="Line 7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2" name="Oval 7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3" name="Oval 7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4" name="Oval 7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79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9406" name="Group 8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9167" name="Rectangle 8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68" name="Line 8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69" name="Line 8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0" name="Text Box 8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171" name="Line 8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2" name="Oval 8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3" name="Rectangle 8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4" name="Line 8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5" name="Line 8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6" name="Oval 9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7" name="Oval 9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8" name="Text Box 9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179" name="Text Box 9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9420" name="Group 9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9421" name="Group 9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9182" name="Line 9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3" name="Line 9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4" name="Line 9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9425" name="Group 9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9186" name="Line 10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7" name="Line 10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8" name="Line 10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9189" name="Line 10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0" name="Line 10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1" name="Line 10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2" name="Line 10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3" name="Line 10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4" name="Line 10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5" name="Line 10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6" name="Line 11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7" name="Oval 11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8" name="Oval 11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9" name="Rectangle 11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0" name="Text Box 114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1" name="Text Box 11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202" name="Text Box 11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203" name="Line 11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4" name="Line 11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5" name="Oval 11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6" name="Oval 12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7" name="Oval 12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208" name="Rectangle 12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123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9450" name="Group 124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9211" name="Line 125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2" name="Line 126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3" name="Line 127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4" name="Line 128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5" name="Line 129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6" name="Line 130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7" name="Oval 131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8" name="Oval 132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9" name="Text Box 133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9460" name="Group 134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9221" name="Rectangle 135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2" name="Line 136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3" name="Line 137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4" name="Line 138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9465" name="Group 139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9226" name="Line 140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7" name="Line 141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8" name="Line 142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9" name="Line 143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0" name="Line 144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1" name="Line 145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2" name="Oval 146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3" name="Oval 147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4" name="Text Box 148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9475" name="Group 149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9236" name="Rectangle 150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7" name="Line 151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8" name="Line 152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9" name="Line 153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154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9481" name="Group 155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9242" name="Line 156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3" name="Line 157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4" name="Line 158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5" name="Line 159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246" name="Text Box 160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9247" name="Text Box 161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248" name="Text Box 162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249" name="Oval 163"/>
          <p:cNvSpPr/>
          <p:nvPr/>
        </p:nvSpPr>
        <p:spPr>
          <a:xfrm>
            <a:off x="7640638" y="2089150"/>
            <a:ext cx="685800" cy="133985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9490" name="AutoShape 164"/>
          <p:cNvSpPr/>
          <p:nvPr/>
        </p:nvSpPr>
        <p:spPr>
          <a:xfrm>
            <a:off x="5827713" y="3932238"/>
            <a:ext cx="3014662" cy="1425575"/>
          </a:xfrm>
          <a:prstGeom prst="wedgeRoundRectCallout">
            <a:avLst>
              <a:gd name="adj1" fmla="val 23023"/>
              <a:gd name="adj2" fmla="val -84644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为了保护接受设备免受外界的干扰采集到正确的状态，必须保证线上电压被偏置，那么需要给差分线路加上一对外部电阻，目的是产生足够的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DC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偏置电流以维持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D0/D1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之间至少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200mV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的电压差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9491" name="标题 16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极化电阻</a:t>
            </a:r>
            <a:r>
              <a:rPr lang="en-US" altLang="zh-CN" dirty="0"/>
              <a:t>(Polarization)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41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7" name="Group 3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91138" name="Line 4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39" name="Line 5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0" name="Line 6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1" name="Line 7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2" name="Line 8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3" name="Line 9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4" name="Oval 10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5" name="Oval 11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6" name="Text Box 12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101387" name="Group 13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91148" name="Rectangle 14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49" name="Line 15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50" name="Line 16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51" name="Line 17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91152" name="Line 1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3" name="Line 1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4" name="Line 2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5" name="Text Box 2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156" name="Text Box 2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2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101398" name="Group 2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91159" name="Line 2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0" name="Line 2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1" name="Line 2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101402" name="Group 2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91163" name="Line 2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4" name="Line 3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5" name="Line 3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166" name="Line 3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7" name="Line 3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8" name="Line 3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9" name="Line 3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0" name="Line 3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1" name="Line 3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2" name="Line 3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3" name="Oval 3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4" name="Oval 4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5" name="Rectangle 4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6" name="Text Box 4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7" name="Text Box 4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8" name="Text Box 4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9" name="Line 4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0" name="Line 4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1" name="Line 4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2" name="Oval 4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3" name="Oval 4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4" name="Oval 5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101426" name="Group 5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91187" name="Line 5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88" name="Line 5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89" name="Line 5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101430" name="Group 5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91191" name="Line 5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92" name="Line 5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93" name="Line 5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194" name="Line 6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5" name="Line 6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6" name="Line 6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7" name="Line 6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8" name="Line 6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9" name="Line 6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0" name="Line 6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1" name="Oval 6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2" name="Oval 6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3" name="Rectangle 6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4" name="Text Box 7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5" name="Text Box 7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6" name="Text Box 7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7" name="Line 7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8" name="Line 7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9" name="Line 7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0" name="Oval 7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1" name="Oval 7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2" name="Oval 7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79"/>
          <p:cNvGrpSpPr/>
          <p:nvPr/>
        </p:nvGrpSpPr>
        <p:grpSpPr>
          <a:xfrm>
            <a:off x="6303963" y="1536700"/>
            <a:ext cx="1836737" cy="1985963"/>
            <a:chOff x="3472" y="562"/>
            <a:chExt cx="1542" cy="1668"/>
          </a:xfrm>
        </p:grpSpPr>
        <p:grpSp>
          <p:nvGrpSpPr>
            <p:cNvPr id="101454" name="Group 8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91215" name="Rectangle 8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6" name="Line 8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7" name="Line 8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8" name="Text Box 8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19" name="Line 8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0" name="Oval 8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1" name="Rectangle 8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2" name="Line 8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3" name="Line 8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4" name="Oval 9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5" name="Oval 9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6" name="Text Box 9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27" name="Text Box 9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1468" name="Group 9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101469" name="Group 9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91230" name="Line 9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1" name="Line 9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2" name="Line 9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101473" name="Group 9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91234" name="Line 10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5" name="Line 10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6" name="Line 10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91237" name="Line 10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38" name="Line 10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39" name="Line 10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0" name="Line 10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1" name="Line 10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2" name="Line 10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3" name="Line 10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4" name="Line 11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5" name="Oval 11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6" name="Oval 11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7" name="Rectangle 11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8" name="Text Box 114"/>
              <p:cNvSpPr txBox="1"/>
              <p:nvPr/>
            </p:nvSpPr>
            <p:spPr>
              <a:xfrm>
                <a:off x="3578" y="588"/>
                <a:ext cx="453" cy="3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9" name="Text Box 11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50" name="Text Box 11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51" name="Line 11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2" name="Line 11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3" name="Oval 11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4" name="Oval 12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5" name="Oval 12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256" name="Rectangle 12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123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101498" name="Group 124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91259" name="Line 125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0" name="Line 126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1" name="Line 127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2" name="Line 128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3" name="Line 129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4" name="Line 130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5" name="Oval 131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6" name="Oval 132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7" name="Text Box 133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101508" name="Group 134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91269" name="Rectangle 135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0" name="Line 136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1" name="Line 137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2" name="Line 138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101513" name="Group 139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91274" name="Line 140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5" name="Line 141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6" name="Line 142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7" name="Line 143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8" name="Line 144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9" name="Line 145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0" name="Oval 146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1" name="Oval 147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2" name="Text Box 148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101523" name="Group 149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91284" name="Rectangle 150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5" name="Line 151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6" name="Line 152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7" name="Line 153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154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101529" name="Group 155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91290" name="Line 156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1" name="Line 157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2" name="Line 158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3" name="Line 159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294" name="Text Box 160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91295" name="Text Box 161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296" name="Text Box 162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297" name="Oval 163"/>
          <p:cNvSpPr/>
          <p:nvPr/>
        </p:nvSpPr>
        <p:spPr>
          <a:xfrm>
            <a:off x="8655050" y="2209800"/>
            <a:ext cx="685800" cy="1219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101538" name="AutoShape 164"/>
          <p:cNvSpPr/>
          <p:nvPr/>
        </p:nvSpPr>
        <p:spPr>
          <a:xfrm>
            <a:off x="7007225" y="3978275"/>
            <a:ext cx="2138363" cy="1273175"/>
          </a:xfrm>
          <a:prstGeom prst="wedgeRoundRectCallout">
            <a:avLst>
              <a:gd name="adj1" fmla="val 39468"/>
              <a:gd name="adj2" fmla="val -93125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为了保护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Modbus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免受未知的影响，例如，反射和减小环电流，需要在线路两端添加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RC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终端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101539" name="标题 164"/>
          <p:cNvSpPr>
            <a:spLocks noGrp="1"/>
          </p:cNvSpPr>
          <p:nvPr>
            <p:ph type="title"/>
          </p:nvPr>
        </p:nvSpPr>
        <p:spPr>
          <a:xfrm>
            <a:off x="1981200" y="492125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终端电阻</a:t>
            </a:r>
            <a:r>
              <a:rPr lang="en-US" altLang="zh-CN" dirty="0"/>
              <a:t>(Termination)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335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机械接口</a:t>
            </a:r>
            <a:r>
              <a:rPr lang="en-US" altLang="zh-CN" dirty="0"/>
              <a:t>(</a:t>
            </a:r>
            <a:r>
              <a:rPr lang="zh-CN" altLang="en-US" dirty="0"/>
              <a:t>二线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3426" name="内容占位符 5" descr="图片7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560763" y="1665288"/>
            <a:ext cx="5072062" cy="1700212"/>
          </a:xfrm>
        </p:spPr>
      </p:pic>
      <p:pic>
        <p:nvPicPr>
          <p:cNvPr id="103427" name="内容占位符 6" descr="图片8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170238" y="3929063"/>
            <a:ext cx="5851525" cy="1428750"/>
          </a:xfrm>
        </p:spPr>
      </p:pic>
      <p:sp>
        <p:nvSpPr>
          <p:cNvPr id="93188" name="TextBox 7"/>
          <p:cNvSpPr txBox="1"/>
          <p:nvPr/>
        </p:nvSpPr>
        <p:spPr>
          <a:xfrm>
            <a:off x="4195763" y="3508375"/>
            <a:ext cx="38785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二线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Modbus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使用的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RJ45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连接器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(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必须的输出引脚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)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机械接口</a:t>
            </a:r>
            <a:r>
              <a:rPr lang="en-US" altLang="zh-CN" dirty="0"/>
              <a:t>(</a:t>
            </a:r>
            <a:r>
              <a:rPr lang="zh-CN" altLang="en-US" dirty="0"/>
              <a:t>四线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4450" name="内容占位符 6" descr="图片8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170238" y="3929063"/>
            <a:ext cx="5851525" cy="1428750"/>
          </a:xfrm>
        </p:spPr>
      </p:pic>
      <p:sp>
        <p:nvSpPr>
          <p:cNvPr id="94211" name="TextBox 7"/>
          <p:cNvSpPr txBox="1"/>
          <p:nvPr/>
        </p:nvSpPr>
        <p:spPr>
          <a:xfrm>
            <a:off x="4195763" y="3508375"/>
            <a:ext cx="38785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四线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Modbus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使用的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RJ45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连接器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(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必须的输出引脚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)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104452" name="内容占位符 9" descr="图片9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675063" y="2092325"/>
            <a:ext cx="4841875" cy="1330325"/>
          </a:xfrm>
        </p:spPr>
      </p:pic>
    </p:spTree>
    <p:extLst>
      <p:ext uri="{BB962C8B-B14F-4D97-AF65-F5344CB8AC3E}">
        <p14:creationId xmlns:p14="http://schemas.microsoft.com/office/powerpoint/2010/main" val="229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SPI</a:t>
            </a:r>
            <a:r>
              <a:rPr lang="zh-CN" altLang="en-US" dirty="0"/>
              <a:t>和</a:t>
            </a:r>
            <a:r>
              <a:rPr lang="en-US" altLang="zh-CN" dirty="0"/>
              <a:t>IIC</a:t>
            </a:r>
            <a:endParaRPr lang="zh-CN" altLang="en-US" dirty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1949824" y="2611438"/>
            <a:ext cx="7573589" cy="2525338"/>
          </a:xfrm>
          <a:ln>
            <a:miter/>
          </a:ln>
        </p:spPr>
        <p:txBody>
          <a:bodyPr vert="horz" wrap="square" lIns="68580" tIns="34290" rIns="68580" bIns="34290" anchor="t">
            <a:normAutofit fontScale="97500"/>
          </a:bodyPr>
          <a:lstStyle/>
          <a:p>
            <a:pPr marL="0" indent="0" fontAlgn="base">
              <a:buNone/>
            </a:pPr>
            <a:r>
              <a:rPr lang="en-US" altLang="zh-CN" strike="noStrike" noProof="1"/>
              <a:t>SPI</a:t>
            </a:r>
            <a:r>
              <a:rPr lang="zh-CN" altLang="en-US" strike="noStrike" noProof="1"/>
              <a:t>和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I2C</a:t>
            </a:r>
            <a:r>
              <a:rPr lang="zh-CN" altLang="en-US" strike="noStrike" noProof="1"/>
              <a:t>）是两种在嵌入式系统中十分常见的接口，它们有各自的协议。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硬件（原生）</a:t>
            </a:r>
            <a:r>
              <a:rPr lang="en-US" altLang="zh-CN" strike="noStrike" noProof="1"/>
              <a:t>SPI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）和模拟</a:t>
            </a:r>
            <a:r>
              <a:rPr lang="en-US" altLang="zh-CN" strike="noStrike" noProof="1"/>
              <a:t>SPI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）。</a:t>
            </a:r>
            <a:endParaRPr lang="en-US" altLang="zh-CN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</p:txBody>
      </p:sp>
      <p:sp>
        <p:nvSpPr>
          <p:cNvPr id="76803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19</a:t>
            </a:fld>
            <a:endParaRPr lang="en-US" altLang="zh-CN" sz="90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处理器体系结构及接口设计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13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通用嵌入式系统组成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体系结构的分类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处理器历史概述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核的微处理器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处理器存储系统及地址空间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汇编指令及寻址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硬件接口知识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 嵌入式编程基础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759" y="510989"/>
            <a:ext cx="10566288" cy="539227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848" y="73322"/>
            <a:ext cx="7476564" cy="666860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74A374C6-3D24-ED45-91BE-ECCD04725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总线介绍</a:t>
            </a: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C7C17BE9-086D-8646-A27E-CC48D58F58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接口是</a:t>
            </a:r>
            <a:r>
              <a:rPr lang="en-US" altLang="zh-CN"/>
              <a:t>Motorola</a:t>
            </a:r>
            <a:r>
              <a:rPr lang="zh-CN" altLang="en-US"/>
              <a:t>首先提出的全双工三线同步串行外围接口，采用主从模式架构，支持多从设备应用，一般只支持单主设备。</a:t>
            </a:r>
            <a:endParaRPr lang="en-US" altLang="zh-CN"/>
          </a:p>
          <a:p>
            <a:r>
              <a:rPr lang="zh-CN" altLang="en-US"/>
              <a:t>时钟由主设备控制，数据在时钟脉冲下按位传输，高位在前。</a:t>
            </a:r>
            <a:endParaRPr lang="en-US" altLang="zh-CN"/>
          </a:p>
          <a:p>
            <a:r>
              <a:rPr lang="zh-CN" altLang="en-US"/>
              <a:t>目前应用中的数据速率可达几</a:t>
            </a:r>
            <a:r>
              <a:rPr lang="en-US" altLang="zh-CN"/>
              <a:t>Mbps.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2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6B56B0D0-7CB5-0A43-B032-94A81BB28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9574-9F40-5841-B286-139130C8F317}"/>
              </a:ext>
            </a:extLst>
          </p:cNvPr>
          <p:cNvSpPr txBox="1"/>
          <p:nvPr/>
        </p:nvSpPr>
        <p:spPr>
          <a:xfrm>
            <a:off x="1847851" y="1484314"/>
            <a:ext cx="7993063" cy="2954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SPI</a:t>
            </a:r>
            <a:r>
              <a:rPr lang="zh-CN" altLang="en-US" sz="2400"/>
              <a:t>在一般应用中有</a:t>
            </a:r>
            <a:r>
              <a:rPr lang="en-US" altLang="zh-CN" sz="2400"/>
              <a:t>4</a:t>
            </a:r>
            <a:r>
              <a:rPr lang="zh-CN" altLang="en-US" sz="2400"/>
              <a:t>根信号线：</a:t>
            </a:r>
            <a:r>
              <a:rPr lang="en-US" altLang="zh-CN" sz="2400"/>
              <a:t>MOSI, MISO, SCK, SS</a:t>
            </a:r>
            <a:r>
              <a:rPr lang="zh-CN" altLang="en-US" sz="2400"/>
              <a:t>。</a:t>
            </a:r>
            <a:endParaRPr lang="en-US" altLang="zh-CN" sz="2400"/>
          </a:p>
          <a:p>
            <a:endParaRPr lang="en-US" altLang="zh-CN"/>
          </a:p>
          <a:p>
            <a:pPr lvl="3"/>
            <a:r>
              <a:rPr lang="en-US" altLang="zh-CN" sz="2400"/>
              <a:t> </a:t>
            </a:r>
            <a:r>
              <a:rPr lang="en-US" altLang="zh-CN" sz="2400">
                <a:solidFill>
                  <a:srgbClr val="376092"/>
                </a:solidFill>
              </a:rPr>
              <a:t>MOSI:</a:t>
            </a:r>
            <a:r>
              <a:rPr lang="zh-CN" altLang="en-US" sz="2400">
                <a:solidFill>
                  <a:srgbClr val="376092"/>
                </a:solidFill>
              </a:rPr>
              <a:t>主器件数据输出，从器件数据输入。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MISO:</a:t>
            </a:r>
            <a:r>
              <a:rPr lang="zh-CN" altLang="en-US" sz="2400">
                <a:solidFill>
                  <a:srgbClr val="376092"/>
                </a:solidFill>
              </a:rPr>
              <a:t>主器件数据输入，从器件数据输出。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SCK: </a:t>
            </a:r>
            <a:r>
              <a:rPr lang="zh-CN" altLang="en-US" sz="2400">
                <a:solidFill>
                  <a:srgbClr val="376092"/>
                </a:solidFill>
              </a:rPr>
              <a:t>时钟信号，由主设备控制发出。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/SS:  </a:t>
            </a:r>
            <a:r>
              <a:rPr lang="zh-CN" altLang="en-US" sz="2400">
                <a:solidFill>
                  <a:srgbClr val="376092"/>
                </a:solidFill>
              </a:rPr>
              <a:t>从设备选择信号，由主设备控制。</a:t>
            </a:r>
            <a:endParaRPr lang="en-US" altLang="zh-CN" sz="2400">
              <a:solidFill>
                <a:srgbClr val="376092"/>
              </a:solidFill>
            </a:endParaRPr>
          </a:p>
          <a:p>
            <a:pPr lvl="4"/>
            <a:r>
              <a:rPr lang="en-US" altLang="zh-CN" sz="2400">
                <a:solidFill>
                  <a:srgbClr val="376092"/>
                </a:solidFill>
              </a:rPr>
              <a:t>          </a:t>
            </a:r>
            <a:r>
              <a:rPr lang="zh-CN" altLang="en-US" sz="2400">
                <a:solidFill>
                  <a:srgbClr val="376092"/>
                </a:solidFill>
              </a:rPr>
              <a:t>根据此信号可以决定能连接到总线上从设备的数量。</a:t>
            </a:r>
          </a:p>
        </p:txBody>
      </p:sp>
    </p:spTree>
    <p:extLst>
      <p:ext uri="{BB962C8B-B14F-4D97-AF65-F5344CB8AC3E}">
        <p14:creationId xmlns:p14="http://schemas.microsoft.com/office/powerpoint/2010/main" val="158132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C870ECB0-1033-C444-B6F7-744872554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D6EC5D-D7CF-5248-8420-7489F5174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2133600"/>
            <a:ext cx="8229600" cy="3435350"/>
          </a:xfrm>
        </p:spPr>
      </p:pic>
      <p:sp>
        <p:nvSpPr>
          <p:cNvPr id="18435" name="TextBox 4">
            <a:extLst>
              <a:ext uri="{FF2B5EF4-FFF2-40B4-BE49-F238E27FC236}">
                <a16:creationId xmlns:a16="http://schemas.microsoft.com/office/drawing/2014/main" id="{4605ACCE-25D7-FF40-9D66-16A7892C1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4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内部结构图</a:t>
            </a:r>
          </a:p>
        </p:txBody>
      </p:sp>
    </p:spTree>
    <p:extLst>
      <p:ext uri="{BB962C8B-B14F-4D97-AF65-F5344CB8AC3E}">
        <p14:creationId xmlns:p14="http://schemas.microsoft.com/office/powerpoint/2010/main" val="261633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CCBDF756-A6E5-1C44-A5C3-4F9EA277E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620C3-E38A-E041-BDEE-2DE73B3B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      根据时钟极性</a:t>
            </a:r>
            <a:r>
              <a:rPr lang="en-US" altLang="zh-CN"/>
              <a:t>(CPOL)</a:t>
            </a:r>
            <a:r>
              <a:rPr lang="zh-CN" altLang="en-US"/>
              <a:t>及相位</a:t>
            </a:r>
            <a:r>
              <a:rPr lang="en-US" altLang="zh-CN"/>
              <a:t>(CPHA)</a:t>
            </a:r>
            <a:r>
              <a:rPr lang="zh-CN" altLang="en-US"/>
              <a:t>不同可以组合成</a:t>
            </a:r>
            <a:r>
              <a:rPr lang="en-US" altLang="zh-CN"/>
              <a:t>4</a:t>
            </a:r>
            <a:r>
              <a:rPr lang="zh-CN" altLang="en-US"/>
              <a:t>种工作模式：</a:t>
            </a:r>
            <a:r>
              <a:rPr lang="en-US" altLang="zh-CN"/>
              <a:t>SPI0</a:t>
            </a:r>
            <a:r>
              <a:rPr lang="zh-CN" altLang="en-US"/>
              <a:t>，</a:t>
            </a:r>
            <a:r>
              <a:rPr lang="en-US" altLang="zh-CN"/>
              <a:t>SPI1</a:t>
            </a:r>
            <a:r>
              <a:rPr lang="zh-CN" altLang="en-US"/>
              <a:t>，</a:t>
            </a:r>
            <a:r>
              <a:rPr lang="en-US" altLang="zh-CN"/>
              <a:t>SP2</a:t>
            </a:r>
            <a:r>
              <a:rPr lang="zh-CN" altLang="en-US"/>
              <a:t>，</a:t>
            </a:r>
            <a:r>
              <a:rPr lang="en-US" altLang="zh-CN"/>
              <a:t>SP3.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1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SPI0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2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SPI1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CPOL=0,CPHA=1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3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SPI2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4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SPI3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CPOL=1,CPHA=1</a:t>
            </a:r>
          </a:p>
          <a:p>
            <a:pPr>
              <a:buFont typeface="Arial" panose="020B0604020202020204" pitchFamily="34" charset="0"/>
              <a:buNone/>
            </a:pPr>
            <a:endParaRPr lang="en-US" altLang="zh-CN"/>
          </a:p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87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49E28283-C48D-2D4A-9605-65D01E42C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0482" name="内容占位符 2">
            <a:extLst>
              <a:ext uri="{FF2B5EF4-FFF2-40B4-BE49-F238E27FC236}">
                <a16:creationId xmlns:a16="http://schemas.microsoft.com/office/drawing/2014/main" id="{57444929-9D54-9F41-8E56-AA41C4288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405063"/>
          </a:xfrm>
        </p:spPr>
        <p:txBody>
          <a:bodyPr/>
          <a:lstStyle/>
          <a:p>
            <a:r>
              <a:rPr lang="zh-CN" altLang="en-US"/>
              <a:t>时钟极性</a:t>
            </a:r>
            <a:r>
              <a:rPr lang="en-US" altLang="zh-CN"/>
              <a:t>(CPOL)</a:t>
            </a:r>
            <a:r>
              <a:rPr lang="zh-CN" altLang="en-US"/>
              <a:t>定义了时钟空闲状态电平，对传输协议没有重大影响。</a:t>
            </a:r>
            <a:endParaRPr lang="en-US" altLang="zh-CN"/>
          </a:p>
          <a:p>
            <a:r>
              <a:rPr lang="en-US" altLang="zh-CN"/>
              <a:t>CPOL=0</a:t>
            </a:r>
            <a:r>
              <a:rPr lang="zh-CN" altLang="en-US"/>
              <a:t>：时钟空闲状态为低电平。</a:t>
            </a:r>
            <a:endParaRPr lang="en-US" altLang="zh-CN"/>
          </a:p>
          <a:p>
            <a:r>
              <a:rPr lang="en-US" altLang="zh-CN"/>
              <a:t>CPOL=1</a:t>
            </a:r>
            <a:r>
              <a:rPr lang="zh-CN" altLang="en-US"/>
              <a:t>：时钟空闲状态为高电平。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8761CEEB-DA24-D64C-83EC-1B83A2CA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35280" r="46451" b="49600"/>
          <a:stretch>
            <a:fillRect/>
          </a:stretch>
        </p:blipFill>
        <p:spPr bwMode="auto">
          <a:xfrm>
            <a:off x="3000376" y="4076700"/>
            <a:ext cx="56880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13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BBB9DF52-7DBF-F442-A222-FE043FD17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DEAC8337-2722-DB43-85FC-F2EAB6A2FD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时钟相位</a:t>
            </a:r>
            <a:r>
              <a:rPr lang="en-US" altLang="zh-CN"/>
              <a:t>(CPHA)</a:t>
            </a:r>
            <a:r>
              <a:rPr lang="zh-CN" altLang="en-US"/>
              <a:t>定义数据的采样时间。</a:t>
            </a:r>
            <a:endParaRPr lang="en-US" altLang="zh-CN"/>
          </a:p>
          <a:p>
            <a:r>
              <a:rPr lang="en-US" altLang="zh-CN"/>
              <a:t>CPHA=0</a:t>
            </a:r>
            <a:r>
              <a:rPr lang="zh-CN" altLang="en-US"/>
              <a:t>：在时钟的第一个跳变沿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r>
              <a:rPr lang="en-US" altLang="zh-CN"/>
              <a:t>CPHA=1</a:t>
            </a:r>
            <a:r>
              <a:rPr lang="zh-CN" altLang="en-US"/>
              <a:t>：在时钟的第二个跳变沿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5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FA585F99-A6FA-F846-BB1A-276EA4CA3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2530" name="Picture 3">
            <a:extLst>
              <a:ext uri="{FF2B5EF4-FFF2-40B4-BE49-F238E27FC236}">
                <a16:creationId xmlns:a16="http://schemas.microsoft.com/office/drawing/2014/main" id="{DA8332FC-7729-9A46-906F-3D00926B6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557339"/>
            <a:ext cx="7253288" cy="3476625"/>
          </a:xfrm>
        </p:spPr>
      </p:pic>
    </p:spTree>
    <p:extLst>
      <p:ext uri="{BB962C8B-B14F-4D97-AF65-F5344CB8AC3E}">
        <p14:creationId xmlns:p14="http://schemas.microsoft.com/office/powerpoint/2010/main" val="3180021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677704B4-EC41-5E42-82C6-7BD7BBE52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61F726D-5D72-A145-8239-5052A0F3BD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13" y="1557339"/>
            <a:ext cx="7770812" cy="3495675"/>
          </a:xfrm>
        </p:spPr>
      </p:pic>
    </p:spTree>
    <p:extLst>
      <p:ext uri="{BB962C8B-B14F-4D97-AF65-F5344CB8AC3E}">
        <p14:creationId xmlns:p14="http://schemas.microsoft.com/office/powerpoint/2010/main" val="408622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xfrm>
            <a:off x="2160588" y="412750"/>
            <a:ext cx="8229600" cy="857250"/>
          </a:xfrm>
        </p:spPr>
        <p:txBody>
          <a:bodyPr wrap="square" lIns="68580" tIns="34290" rIns="68580" bIns="34290" anchor="ctr" anchorCtr="1"/>
          <a:lstStyle/>
          <a:p>
            <a:r>
              <a:rPr lang="zh-CN" altLang="zh-CN" dirty="0"/>
              <a:t>硬件</a:t>
            </a:r>
            <a:r>
              <a:rPr lang="zh-CN" altLang="en-US" dirty="0"/>
              <a:t>接口</a:t>
            </a: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806823" y="1903786"/>
            <a:ext cx="10784541" cy="4357687"/>
          </a:xfrm>
        </p:spPr>
        <p:txBody>
          <a:bodyPr wrap="square" lIns="68580" tIns="34290" rIns="68580" bIns="34290" anchor="t">
            <a:normAutofit fontScale="92500" lnSpcReduction="10000"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接口用于两个器件之间数据传输，绝大部分的传输方法都可视为高低电平变化，不同的协议只是规定了变化的方式而已。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常见接口：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1.RS232/RS485/TTL</a:t>
            </a:r>
            <a:r>
              <a:rPr lang="zh-CN" altLang="en-US" dirty="0"/>
              <a:t>（串口）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2.SPI</a:t>
            </a:r>
          </a:p>
          <a:p>
            <a:pPr marL="0" indent="0">
              <a:buNone/>
            </a:pPr>
            <a:r>
              <a:rPr lang="en-US" altLang="zh-CN" dirty="0"/>
              <a:t>3.IIC</a:t>
            </a:r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ADC/GPIO</a:t>
            </a:r>
          </a:p>
          <a:p>
            <a:pPr marL="0" indent="0">
              <a:buNone/>
            </a:pPr>
            <a:r>
              <a:rPr lang="zh-CN" altLang="en-US" dirty="0"/>
              <a:t>5其他(如韦根26)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6RMII</a:t>
            </a:r>
            <a:endParaRPr lang="zh-CN" altLang="en-US" dirty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3</a:t>
            </a:fld>
            <a:endParaRPr lang="en-US" altLang="zh-CN" sz="90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FF583746-81E3-314F-88FF-35B52366D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AFBCC86-FB35-F743-95AC-84FDD333F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1700214"/>
            <a:ext cx="7678737" cy="3487737"/>
          </a:xfrm>
        </p:spPr>
      </p:pic>
    </p:spTree>
    <p:extLst>
      <p:ext uri="{BB962C8B-B14F-4D97-AF65-F5344CB8AC3E}">
        <p14:creationId xmlns:p14="http://schemas.microsoft.com/office/powerpoint/2010/main" val="120969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CA981DED-73D1-2845-BD6D-58851CD51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传输模式对比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B0D9DD7-B838-AC4D-8599-50794E16B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7954" r="7523" b="6131"/>
          <a:stretch>
            <a:fillRect/>
          </a:stretch>
        </p:blipFill>
        <p:spPr>
          <a:xfrm>
            <a:off x="2135189" y="1341439"/>
            <a:ext cx="8080375" cy="4967287"/>
          </a:xfrm>
        </p:spPr>
      </p:pic>
    </p:spTree>
    <p:extLst>
      <p:ext uri="{BB962C8B-B14F-4D97-AF65-F5344CB8AC3E}">
        <p14:creationId xmlns:p14="http://schemas.microsoft.com/office/powerpoint/2010/main" val="1478667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1B79EBAC-2E17-D145-8EE5-D0A1C6E20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时序分析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1619318-0D02-994E-A2BB-D74C82243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6542" r="8237" b="29364"/>
          <a:stretch>
            <a:fillRect/>
          </a:stretch>
        </p:blipFill>
        <p:spPr>
          <a:xfrm>
            <a:off x="1703388" y="1557339"/>
            <a:ext cx="8856662" cy="3671887"/>
          </a:xfrm>
        </p:spPr>
      </p:pic>
    </p:spTree>
    <p:extLst>
      <p:ext uri="{BB962C8B-B14F-4D97-AF65-F5344CB8AC3E}">
        <p14:creationId xmlns:p14="http://schemas.microsoft.com/office/powerpoint/2010/main" val="114569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F296635-003D-B949-A878-462ADA086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CDA548B1-ACDB-FB44-88EA-4803B768D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优点：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）接口简单，利于硬件设计与实现。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）时钟速度快，且没有系统开销。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）相对抗干扰能力强，传输稳定。</a:t>
            </a:r>
          </a:p>
        </p:txBody>
      </p:sp>
    </p:spTree>
    <p:extLst>
      <p:ext uri="{BB962C8B-B14F-4D97-AF65-F5344CB8AC3E}">
        <p14:creationId xmlns:p14="http://schemas.microsoft.com/office/powerpoint/2010/main" val="197910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3CA51CDB-BF84-6248-B6CC-1D4FEB16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4701373C-2B07-A34C-BFA9-E9E30E109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缺点：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）缺乏流控制机制，无论主器件还是从器件均不对消息进行确认，主器件无法知道从器件是否繁忙。因此，需要软件弥补，增加了软件开发工作量。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）没有多主器件协议，必须采用很复杂的软件和外部逻辑来实现多主器件架构。</a:t>
            </a:r>
          </a:p>
        </p:txBody>
      </p:sp>
    </p:spTree>
    <p:extLst>
      <p:ext uri="{BB962C8B-B14F-4D97-AF65-F5344CB8AC3E}">
        <p14:creationId xmlns:p14="http://schemas.microsoft.com/office/powerpoint/2010/main" val="41554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74A374C6-3D24-ED45-91BE-ECCD04725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总线介绍</a:t>
            </a: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C7C17BE9-086D-8646-A27E-CC48D58F58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接口是</a:t>
            </a:r>
            <a:r>
              <a:rPr lang="en-US" altLang="zh-CN"/>
              <a:t>Motorola</a:t>
            </a:r>
            <a:r>
              <a:rPr lang="zh-CN" altLang="en-US"/>
              <a:t>首先提出的全双工三线同步串行外围接口，采用主从模式架构，支持多从设备应用，一般只支持单主设备。</a:t>
            </a:r>
            <a:endParaRPr lang="en-US" altLang="zh-CN"/>
          </a:p>
          <a:p>
            <a:r>
              <a:rPr lang="zh-CN" altLang="en-US"/>
              <a:t>时钟由主设备控制，数据在时钟脉冲下按位传输，高位在前。</a:t>
            </a:r>
            <a:endParaRPr lang="en-US" altLang="zh-CN"/>
          </a:p>
          <a:p>
            <a:r>
              <a:rPr lang="zh-CN" altLang="en-US"/>
              <a:t>目前应用中的数据速率可达几</a:t>
            </a:r>
            <a:r>
              <a:rPr lang="en-US" altLang="zh-CN"/>
              <a:t>Mbps.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6B56B0D0-7CB5-0A43-B032-94A81BB28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9574-9F40-5841-B286-139130C8F317}"/>
              </a:ext>
            </a:extLst>
          </p:cNvPr>
          <p:cNvSpPr txBox="1"/>
          <p:nvPr/>
        </p:nvSpPr>
        <p:spPr>
          <a:xfrm>
            <a:off x="1847851" y="1484314"/>
            <a:ext cx="7993063" cy="2954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SPI</a:t>
            </a:r>
            <a:r>
              <a:rPr lang="zh-CN" altLang="en-US" sz="2400"/>
              <a:t>在一般应用中有</a:t>
            </a:r>
            <a:r>
              <a:rPr lang="en-US" altLang="zh-CN" sz="2400"/>
              <a:t>4</a:t>
            </a:r>
            <a:r>
              <a:rPr lang="zh-CN" altLang="en-US" sz="2400"/>
              <a:t>根信号线：</a:t>
            </a:r>
            <a:r>
              <a:rPr lang="en-US" altLang="zh-CN" sz="2400"/>
              <a:t>MOSI, MISO, SCK, SS</a:t>
            </a:r>
            <a:r>
              <a:rPr lang="zh-CN" altLang="en-US" sz="2400"/>
              <a:t>。</a:t>
            </a:r>
            <a:endParaRPr lang="en-US" altLang="zh-CN" sz="2400"/>
          </a:p>
          <a:p>
            <a:endParaRPr lang="en-US" altLang="zh-CN"/>
          </a:p>
          <a:p>
            <a:pPr lvl="3"/>
            <a:r>
              <a:rPr lang="en-US" altLang="zh-CN" sz="2400"/>
              <a:t> </a:t>
            </a:r>
            <a:r>
              <a:rPr lang="en-US" altLang="zh-CN" sz="2400">
                <a:solidFill>
                  <a:srgbClr val="376092"/>
                </a:solidFill>
              </a:rPr>
              <a:t>MOSI:</a:t>
            </a:r>
            <a:r>
              <a:rPr lang="zh-CN" altLang="en-US" sz="2400">
                <a:solidFill>
                  <a:srgbClr val="376092"/>
                </a:solidFill>
              </a:rPr>
              <a:t>主器件数据输出，从器件数据输入。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MISO:</a:t>
            </a:r>
            <a:r>
              <a:rPr lang="zh-CN" altLang="en-US" sz="2400">
                <a:solidFill>
                  <a:srgbClr val="376092"/>
                </a:solidFill>
              </a:rPr>
              <a:t>主器件数据输入，从器件数据输出。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SCK: </a:t>
            </a:r>
            <a:r>
              <a:rPr lang="zh-CN" altLang="en-US" sz="2400">
                <a:solidFill>
                  <a:srgbClr val="376092"/>
                </a:solidFill>
              </a:rPr>
              <a:t>时钟信号，由主设备控制发出。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/SS:  </a:t>
            </a:r>
            <a:r>
              <a:rPr lang="zh-CN" altLang="en-US" sz="2400">
                <a:solidFill>
                  <a:srgbClr val="376092"/>
                </a:solidFill>
              </a:rPr>
              <a:t>从设备选择信号，由主设备控制。</a:t>
            </a:r>
            <a:endParaRPr lang="en-US" altLang="zh-CN" sz="2400">
              <a:solidFill>
                <a:srgbClr val="376092"/>
              </a:solidFill>
            </a:endParaRPr>
          </a:p>
          <a:p>
            <a:pPr lvl="4"/>
            <a:r>
              <a:rPr lang="en-US" altLang="zh-CN" sz="2400">
                <a:solidFill>
                  <a:srgbClr val="376092"/>
                </a:solidFill>
              </a:rPr>
              <a:t>          </a:t>
            </a:r>
            <a:r>
              <a:rPr lang="zh-CN" altLang="en-US" sz="2400">
                <a:solidFill>
                  <a:srgbClr val="376092"/>
                </a:solidFill>
              </a:rPr>
              <a:t>根据此信号可以决定能连接到总线上从设备的数量。</a:t>
            </a:r>
          </a:p>
        </p:txBody>
      </p:sp>
    </p:spTree>
    <p:extLst>
      <p:ext uri="{BB962C8B-B14F-4D97-AF65-F5344CB8AC3E}">
        <p14:creationId xmlns:p14="http://schemas.microsoft.com/office/powerpoint/2010/main" val="321692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C870ECB0-1033-C444-B6F7-744872554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D6EC5D-D7CF-5248-8420-7489F5174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2133600"/>
            <a:ext cx="8229600" cy="3435350"/>
          </a:xfrm>
        </p:spPr>
      </p:pic>
      <p:sp>
        <p:nvSpPr>
          <p:cNvPr id="18435" name="TextBox 4">
            <a:extLst>
              <a:ext uri="{FF2B5EF4-FFF2-40B4-BE49-F238E27FC236}">
                <a16:creationId xmlns:a16="http://schemas.microsoft.com/office/drawing/2014/main" id="{4605ACCE-25D7-FF40-9D66-16A7892C1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4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内部结构图</a:t>
            </a:r>
          </a:p>
        </p:txBody>
      </p:sp>
    </p:spTree>
    <p:extLst>
      <p:ext uri="{BB962C8B-B14F-4D97-AF65-F5344CB8AC3E}">
        <p14:creationId xmlns:p14="http://schemas.microsoft.com/office/powerpoint/2010/main" val="2099492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CCBDF756-A6E5-1C44-A5C3-4F9EA277E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620C3-E38A-E041-BDEE-2DE73B3B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      根据时钟极性</a:t>
            </a:r>
            <a:r>
              <a:rPr lang="en-US" altLang="zh-CN"/>
              <a:t>(CPOL)</a:t>
            </a:r>
            <a:r>
              <a:rPr lang="zh-CN" altLang="en-US"/>
              <a:t>及相位</a:t>
            </a:r>
            <a:r>
              <a:rPr lang="en-US" altLang="zh-CN"/>
              <a:t>(CPHA)</a:t>
            </a:r>
            <a:r>
              <a:rPr lang="zh-CN" altLang="en-US"/>
              <a:t>不同可以组合成</a:t>
            </a:r>
            <a:r>
              <a:rPr lang="en-US" altLang="zh-CN"/>
              <a:t>4</a:t>
            </a:r>
            <a:r>
              <a:rPr lang="zh-CN" altLang="en-US"/>
              <a:t>种工作模式：</a:t>
            </a:r>
            <a:r>
              <a:rPr lang="en-US" altLang="zh-CN"/>
              <a:t>SPI0</a:t>
            </a:r>
            <a:r>
              <a:rPr lang="zh-CN" altLang="en-US"/>
              <a:t>，</a:t>
            </a:r>
            <a:r>
              <a:rPr lang="en-US" altLang="zh-CN"/>
              <a:t>SPI1</a:t>
            </a:r>
            <a:r>
              <a:rPr lang="zh-CN" altLang="en-US"/>
              <a:t>，</a:t>
            </a:r>
            <a:r>
              <a:rPr lang="en-US" altLang="zh-CN"/>
              <a:t>SP2</a:t>
            </a:r>
            <a:r>
              <a:rPr lang="zh-CN" altLang="en-US"/>
              <a:t>，</a:t>
            </a:r>
            <a:r>
              <a:rPr lang="en-US" altLang="zh-CN"/>
              <a:t>SP3.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1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SPI0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2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SPI1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CPOL=0,CPHA=1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3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SPI2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4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SPI3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CPOL=1,CPHA=1</a:t>
            </a:r>
          </a:p>
          <a:p>
            <a:pPr>
              <a:buFont typeface="Arial" panose="020B0604020202020204" pitchFamily="34" charset="0"/>
              <a:buNone/>
            </a:pPr>
            <a:endParaRPr lang="en-US" altLang="zh-CN"/>
          </a:p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8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49E28283-C48D-2D4A-9605-65D01E42C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0482" name="内容占位符 2">
            <a:extLst>
              <a:ext uri="{FF2B5EF4-FFF2-40B4-BE49-F238E27FC236}">
                <a16:creationId xmlns:a16="http://schemas.microsoft.com/office/drawing/2014/main" id="{57444929-9D54-9F41-8E56-AA41C4288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405063"/>
          </a:xfrm>
        </p:spPr>
        <p:txBody>
          <a:bodyPr/>
          <a:lstStyle/>
          <a:p>
            <a:r>
              <a:rPr lang="zh-CN" altLang="en-US"/>
              <a:t>时钟极性</a:t>
            </a:r>
            <a:r>
              <a:rPr lang="en-US" altLang="zh-CN"/>
              <a:t>(CPOL)</a:t>
            </a:r>
            <a:r>
              <a:rPr lang="zh-CN" altLang="en-US"/>
              <a:t>定义了时钟空闲状态电平，对传输协议没有重大影响。</a:t>
            </a:r>
            <a:endParaRPr lang="en-US" altLang="zh-CN"/>
          </a:p>
          <a:p>
            <a:r>
              <a:rPr lang="en-US" altLang="zh-CN"/>
              <a:t>CPOL=0</a:t>
            </a:r>
            <a:r>
              <a:rPr lang="zh-CN" altLang="en-US"/>
              <a:t>：时钟空闲状态为低电平。</a:t>
            </a:r>
            <a:endParaRPr lang="en-US" altLang="zh-CN"/>
          </a:p>
          <a:p>
            <a:r>
              <a:rPr lang="en-US" altLang="zh-CN"/>
              <a:t>CPOL=1</a:t>
            </a:r>
            <a:r>
              <a:rPr lang="zh-CN" altLang="en-US"/>
              <a:t>：时钟空闲状态为高电平。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8761CEEB-DA24-D64C-83EC-1B83A2CA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35280" r="46451" b="49600"/>
          <a:stretch>
            <a:fillRect/>
          </a:stretch>
        </p:blipFill>
        <p:spPr bwMode="auto">
          <a:xfrm>
            <a:off x="3000376" y="4076700"/>
            <a:ext cx="56880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8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RS232/RS485/TTL</a:t>
            </a:r>
            <a:endParaRPr lang="zh-CN" altLang="en-US" dirty="0"/>
          </a:p>
        </p:txBody>
      </p:sp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1008529" y="1733550"/>
            <a:ext cx="5373221" cy="3779838"/>
          </a:xfrm>
        </p:spPr>
        <p:txBody>
          <a:bodyPr wrap="square" lIns="68580" tIns="34290" rIns="68580" bIns="34290" anchor="t">
            <a:noAutofit/>
          </a:bodyPr>
          <a:lstStyle/>
          <a:p>
            <a:pPr marL="0" indent="0">
              <a:buNone/>
            </a:pPr>
            <a:r>
              <a:rPr lang="zh-CN" altLang="en-US" sz="1800" dirty="0"/>
              <a:t>标准</a:t>
            </a:r>
            <a:r>
              <a:rPr lang="en-US" altLang="zh-CN" sz="1800" dirty="0"/>
              <a:t>RS232</a:t>
            </a:r>
            <a:r>
              <a:rPr lang="zh-CN" altLang="en-US" sz="1800" dirty="0"/>
              <a:t>接口为</a:t>
            </a:r>
            <a:r>
              <a:rPr lang="en-US" altLang="zh-CN" sz="1800" dirty="0"/>
              <a:t>9</a:t>
            </a:r>
            <a:r>
              <a:rPr lang="zh-CN" altLang="en-US" sz="1800" dirty="0"/>
              <a:t>针，绝大部分情况只用到</a:t>
            </a:r>
            <a:r>
              <a:rPr lang="en-US" altLang="zh-CN" sz="1800" dirty="0"/>
              <a:t>3</a:t>
            </a:r>
            <a:r>
              <a:rPr lang="zh-CN" altLang="en-US" sz="1800" dirty="0"/>
              <a:t>针（</a:t>
            </a:r>
            <a:r>
              <a:rPr lang="en-US" altLang="zh-CN" sz="1800" dirty="0"/>
              <a:t>Tx</a:t>
            </a:r>
            <a:r>
              <a:rPr lang="zh-CN" altLang="en-US" sz="1800" dirty="0"/>
              <a:t>发送，</a:t>
            </a:r>
            <a:r>
              <a:rPr lang="en-US" altLang="zh-CN" sz="1800" dirty="0"/>
              <a:t>Rx</a:t>
            </a:r>
            <a:r>
              <a:rPr lang="zh-CN" altLang="en-US" sz="1800" dirty="0"/>
              <a:t>接收，</a:t>
            </a:r>
            <a:r>
              <a:rPr lang="en-US" altLang="zh-CN" sz="1800" dirty="0"/>
              <a:t>GND</a:t>
            </a:r>
            <a:r>
              <a:rPr lang="zh-CN" altLang="en-US" sz="1800" dirty="0"/>
              <a:t>地）。逻辑电平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-3~-15V</a:t>
            </a:r>
            <a:r>
              <a:rPr lang="zh-CN" altLang="en-US" sz="1800" dirty="0"/>
              <a:t>，逻辑电平</a:t>
            </a:r>
            <a:r>
              <a:rPr lang="en-US" altLang="zh-CN" sz="1800" dirty="0"/>
              <a:t>0:3-15V</a:t>
            </a:r>
            <a:r>
              <a:rPr lang="zh-CN" altLang="en-US" sz="1800" dirty="0"/>
              <a:t>。</a:t>
            </a:r>
            <a:r>
              <a:rPr lang="en-US" altLang="zh-CN" sz="1800" dirty="0"/>
              <a:t>RS232</a:t>
            </a:r>
            <a:r>
              <a:rPr lang="zh-CN" altLang="en-US" sz="1800" dirty="0"/>
              <a:t>一般在电脑上。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RS485</a:t>
            </a:r>
            <a:r>
              <a:rPr lang="zh-CN" altLang="en-US" sz="1800" dirty="0"/>
              <a:t>可认为是差分传输的</a:t>
            </a:r>
            <a:r>
              <a:rPr lang="en-US" altLang="zh-CN" sz="1800" dirty="0"/>
              <a:t>RS232</a:t>
            </a:r>
            <a:r>
              <a:rPr lang="zh-CN" altLang="en-US" sz="1800" dirty="0"/>
              <a:t>，可长距离输送信号。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TTL</a:t>
            </a:r>
            <a:r>
              <a:rPr lang="zh-CN" altLang="en-US" sz="1800" dirty="0"/>
              <a:t>（可认为是</a:t>
            </a:r>
            <a:r>
              <a:rPr lang="en-US" altLang="zh-CN" sz="1800" dirty="0"/>
              <a:t>RS232</a:t>
            </a:r>
            <a:r>
              <a:rPr lang="zh-CN" altLang="en-US" sz="1800" dirty="0"/>
              <a:t>的单片机版）：逻辑电平</a:t>
            </a:r>
            <a:r>
              <a:rPr lang="en-US" altLang="zh-CN" sz="1800" dirty="0"/>
              <a:t>1:3.3V</a:t>
            </a:r>
            <a:r>
              <a:rPr lang="zh-CN" altLang="en-US" sz="1800" dirty="0"/>
              <a:t>或者</a:t>
            </a:r>
            <a:r>
              <a:rPr lang="en-US" altLang="zh-CN" sz="1800" dirty="0"/>
              <a:t>5V</a:t>
            </a:r>
            <a:r>
              <a:rPr lang="zh-CN" altLang="en-US" sz="1800" dirty="0"/>
              <a:t>，逻辑电平</a:t>
            </a:r>
            <a:r>
              <a:rPr lang="en-US" altLang="zh-CN" sz="1800" dirty="0"/>
              <a:t>0:0V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RS232</a:t>
            </a:r>
            <a:r>
              <a:rPr lang="zh-CN" altLang="en-US" sz="1800" dirty="0"/>
              <a:t>和</a:t>
            </a:r>
            <a:r>
              <a:rPr lang="en-US" altLang="zh-CN" sz="1800" dirty="0"/>
              <a:t>TTL</a:t>
            </a:r>
            <a:r>
              <a:rPr lang="zh-CN" altLang="en-US" sz="1800" dirty="0"/>
              <a:t>通信，需要电平转换芯片，</a:t>
            </a:r>
            <a:r>
              <a:rPr lang="en-US" altLang="zh-CN" sz="1800" dirty="0"/>
              <a:t>Max232</a:t>
            </a:r>
            <a:r>
              <a:rPr lang="zh-CN" altLang="en-US" sz="1800" dirty="0"/>
              <a:t>（</a:t>
            </a:r>
            <a:r>
              <a:rPr lang="en-US" altLang="zh-CN" sz="1800" dirty="0"/>
              <a:t>5V</a:t>
            </a:r>
            <a:r>
              <a:rPr lang="zh-CN" altLang="en-US" sz="1800" dirty="0"/>
              <a:t>），</a:t>
            </a:r>
            <a:r>
              <a:rPr lang="en-US" altLang="zh-CN" sz="1800" dirty="0"/>
              <a:t>Max3232</a:t>
            </a:r>
            <a:r>
              <a:rPr lang="zh-CN" altLang="en-US" sz="1800" dirty="0"/>
              <a:t>（</a:t>
            </a:r>
            <a:r>
              <a:rPr lang="en-US" altLang="zh-CN" sz="1800" dirty="0"/>
              <a:t>3.3V</a:t>
            </a:r>
            <a:r>
              <a:rPr lang="zh-CN" altLang="en-US" sz="1800" dirty="0"/>
              <a:t>）</a:t>
            </a:r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4</a:t>
            </a:fld>
            <a:endParaRPr lang="en-US" altLang="zh-CN" sz="900" dirty="0">
              <a:latin typeface="Garamond" pitchFamily="18" charset="0"/>
            </a:endParaRPr>
          </a:p>
        </p:txBody>
      </p:sp>
      <p:pic>
        <p:nvPicPr>
          <p:cNvPr id="74756" name="Picture 2"/>
          <p:cNvPicPr>
            <a:picLocks noChangeAspect="1"/>
          </p:cNvPicPr>
          <p:nvPr/>
        </p:nvPicPr>
        <p:blipFill>
          <a:blip r:embed="rId2"/>
          <a:srcRect t="10489" r="13507"/>
          <a:stretch>
            <a:fillRect/>
          </a:stretch>
        </p:blipFill>
        <p:spPr>
          <a:xfrm>
            <a:off x="6591300" y="2012950"/>
            <a:ext cx="3089275" cy="354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BBB9DF52-7DBF-F442-A222-FE043FD17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DEAC8337-2722-DB43-85FC-F2EAB6A2FD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时钟相位</a:t>
            </a:r>
            <a:r>
              <a:rPr lang="en-US" altLang="zh-CN"/>
              <a:t>(CPHA)</a:t>
            </a:r>
            <a:r>
              <a:rPr lang="zh-CN" altLang="en-US"/>
              <a:t>定义数据的采样时间。</a:t>
            </a:r>
            <a:endParaRPr lang="en-US" altLang="zh-CN"/>
          </a:p>
          <a:p>
            <a:r>
              <a:rPr lang="en-US" altLang="zh-CN"/>
              <a:t>CPHA=0</a:t>
            </a:r>
            <a:r>
              <a:rPr lang="zh-CN" altLang="en-US"/>
              <a:t>：在时钟的第一个跳变沿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r>
              <a:rPr lang="en-US" altLang="zh-CN"/>
              <a:t>CPHA=1</a:t>
            </a:r>
            <a:r>
              <a:rPr lang="zh-CN" altLang="en-US"/>
              <a:t>：在时钟的第二个跳变沿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8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FA585F99-A6FA-F846-BB1A-276EA4CA3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2530" name="Picture 3">
            <a:extLst>
              <a:ext uri="{FF2B5EF4-FFF2-40B4-BE49-F238E27FC236}">
                <a16:creationId xmlns:a16="http://schemas.microsoft.com/office/drawing/2014/main" id="{DA8332FC-7729-9A46-906F-3D00926B6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557339"/>
            <a:ext cx="7253288" cy="3476625"/>
          </a:xfrm>
        </p:spPr>
      </p:pic>
    </p:spTree>
    <p:extLst>
      <p:ext uri="{BB962C8B-B14F-4D97-AF65-F5344CB8AC3E}">
        <p14:creationId xmlns:p14="http://schemas.microsoft.com/office/powerpoint/2010/main" val="1441026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677704B4-EC41-5E42-82C6-7BD7BBE52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61F726D-5D72-A145-8239-5052A0F3BD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13" y="1557339"/>
            <a:ext cx="7770812" cy="3495675"/>
          </a:xfrm>
        </p:spPr>
      </p:pic>
    </p:spTree>
    <p:extLst>
      <p:ext uri="{BB962C8B-B14F-4D97-AF65-F5344CB8AC3E}">
        <p14:creationId xmlns:p14="http://schemas.microsoft.com/office/powerpoint/2010/main" val="30946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FF583746-81E3-314F-88FF-35B52366D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AFBCC86-FB35-F743-95AC-84FDD333F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1700214"/>
            <a:ext cx="7678737" cy="3487737"/>
          </a:xfrm>
        </p:spPr>
      </p:pic>
    </p:spTree>
    <p:extLst>
      <p:ext uri="{BB962C8B-B14F-4D97-AF65-F5344CB8AC3E}">
        <p14:creationId xmlns:p14="http://schemas.microsoft.com/office/powerpoint/2010/main" val="96892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CA981DED-73D1-2845-BD6D-58851CD51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传输模式对比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B0D9DD7-B838-AC4D-8599-50794E16B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7954" r="7523" b="6131"/>
          <a:stretch>
            <a:fillRect/>
          </a:stretch>
        </p:blipFill>
        <p:spPr>
          <a:xfrm>
            <a:off x="2135189" y="1341439"/>
            <a:ext cx="8080375" cy="4967287"/>
          </a:xfrm>
        </p:spPr>
      </p:pic>
    </p:spTree>
    <p:extLst>
      <p:ext uri="{BB962C8B-B14F-4D97-AF65-F5344CB8AC3E}">
        <p14:creationId xmlns:p14="http://schemas.microsoft.com/office/powerpoint/2010/main" val="404778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1B79EBAC-2E17-D145-8EE5-D0A1C6E20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时序分析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1619318-0D02-994E-A2BB-D74C82243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6542" r="8237" b="29364"/>
          <a:stretch>
            <a:fillRect/>
          </a:stretch>
        </p:blipFill>
        <p:spPr>
          <a:xfrm>
            <a:off x="1703388" y="1557339"/>
            <a:ext cx="8856662" cy="3671887"/>
          </a:xfrm>
        </p:spPr>
      </p:pic>
    </p:spTree>
    <p:extLst>
      <p:ext uri="{BB962C8B-B14F-4D97-AF65-F5344CB8AC3E}">
        <p14:creationId xmlns:p14="http://schemas.microsoft.com/office/powerpoint/2010/main" val="339437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F296635-003D-B949-A878-462ADA086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CDA548B1-ACDB-FB44-88EA-4803B768D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优点：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）接口简单，利于硬件设计与实现。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）时钟速度快，且没有系统开销。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）相对抗干扰能力强，传输稳定。</a:t>
            </a:r>
          </a:p>
        </p:txBody>
      </p:sp>
    </p:spTree>
    <p:extLst>
      <p:ext uri="{BB962C8B-B14F-4D97-AF65-F5344CB8AC3E}">
        <p14:creationId xmlns:p14="http://schemas.microsoft.com/office/powerpoint/2010/main" val="369370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3CA51CDB-BF84-6248-B6CC-1D4FEB16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4701373C-2B07-A34C-BFA9-E9E30E109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缺点：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）缺乏流控制机制，无论主器件还是从器件均不对消息进行确认，主器件无法知道从器件是否繁忙。因此，需要软件弥补，增加了软件开发工作量。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）没有多主器件协议，必须采用很复杂的软件和外部逻辑来实现多主器件架构。</a:t>
            </a:r>
          </a:p>
        </p:txBody>
      </p:sp>
    </p:spTree>
    <p:extLst>
      <p:ext uri="{BB962C8B-B14F-4D97-AF65-F5344CB8AC3E}">
        <p14:creationId xmlns:p14="http://schemas.microsoft.com/office/powerpoint/2010/main" val="3905419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zh-CN"/>
              <a:t>韦根Wiegand接口</a:t>
            </a:r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963" y="2057400"/>
            <a:ext cx="3395662" cy="3394075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/>
              <a:t>Wiegand协议是国际上统一的标准，有很多格式，标准的26-bit 应该是最常用的格式。此外，还有34-bit 、37-bit 等格式</a:t>
            </a:r>
          </a:p>
          <a:p>
            <a:r>
              <a:rPr lang="zh-CN" altLang="en-US"/>
              <a:t>而标准26-bit 格式是一个开放式的格式，这就意味着任何人都可以购买某一特定格式的HID卡，并且这些特定格式的种类是公开可选的。26-Bit格式就是一个广泛使用的工业标准，并且对所有HID的用户开放。几乎所有的门禁控制系统都接受标准的26-Bit格式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RS232/RS485/TTL</a:t>
            </a:r>
            <a:endParaRPr lang="zh-CN" altLang="en-US" dirty="0"/>
          </a:p>
        </p:txBody>
      </p:sp>
      <p:sp>
        <p:nvSpPr>
          <p:cNvPr id="75778" name="内容占位符 2"/>
          <p:cNvSpPr>
            <a:spLocks noGrp="1"/>
          </p:cNvSpPr>
          <p:nvPr>
            <p:ph idx="1"/>
          </p:nvPr>
        </p:nvSpPr>
        <p:spPr>
          <a:xfrm>
            <a:off x="470647" y="1733550"/>
            <a:ext cx="5796803" cy="3779838"/>
          </a:xfrm>
        </p:spPr>
        <p:txBody>
          <a:bodyPr wrap="square" lIns="68580" tIns="34290" rIns="68580" bIns="34290" anchor="t"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注：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图中的电容用无极性的电容就行，用</a:t>
            </a:r>
            <a:r>
              <a:rPr lang="en-US" altLang="zh-CN" sz="2400" dirty="0"/>
              <a:t>0.1UF</a:t>
            </a:r>
            <a:r>
              <a:rPr lang="zh-CN" altLang="en-US" sz="2400" dirty="0"/>
              <a:t>也行，用</a:t>
            </a:r>
            <a:r>
              <a:rPr lang="en-US" altLang="zh-CN" sz="2400" dirty="0"/>
              <a:t>10UF</a:t>
            </a:r>
            <a:r>
              <a:rPr lang="zh-CN" altLang="en-US" sz="2400" dirty="0"/>
              <a:t>好像也行，具体看</a:t>
            </a:r>
            <a:r>
              <a:rPr lang="en-US" altLang="zh-CN" sz="2400" dirty="0"/>
              <a:t>datasheet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单片机的</a:t>
            </a:r>
            <a:r>
              <a:rPr lang="zh-CN" altLang="en-US" sz="2400" dirty="0">
                <a:solidFill>
                  <a:srgbClr val="FF0000"/>
                </a:solidFill>
              </a:rPr>
              <a:t>发送口（</a:t>
            </a:r>
            <a:r>
              <a:rPr lang="en-US" altLang="zh-CN" sz="2400" dirty="0">
                <a:solidFill>
                  <a:srgbClr val="FF0000"/>
                </a:solidFill>
              </a:rPr>
              <a:t>Tx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接电脑的</a:t>
            </a:r>
            <a:r>
              <a:rPr lang="zh-CN" altLang="en-US" sz="2400" dirty="0">
                <a:solidFill>
                  <a:srgbClr val="FF0000"/>
                </a:solidFill>
              </a:rPr>
              <a:t>接收口（</a:t>
            </a:r>
            <a:r>
              <a:rPr lang="en-US" altLang="zh-CN" sz="2400" dirty="0">
                <a:solidFill>
                  <a:srgbClr val="FF0000"/>
                </a:solidFill>
              </a:rPr>
              <a:t>Rx</a:t>
            </a:r>
            <a:r>
              <a:rPr lang="zh-CN" altLang="en-US" sz="2400" dirty="0">
                <a:solidFill>
                  <a:srgbClr val="FF0000"/>
                </a:solidFill>
              </a:rPr>
              <a:t>），</a:t>
            </a:r>
            <a:r>
              <a:rPr lang="zh-CN" altLang="en-US" sz="2400" dirty="0"/>
              <a:t>接反会发热。</a:t>
            </a:r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5</a:t>
            </a:fld>
            <a:endParaRPr lang="en-US" altLang="zh-CN" sz="900" dirty="0">
              <a:latin typeface="Garamond" pitchFamily="18" charset="0"/>
            </a:endParaRPr>
          </a:p>
        </p:txBody>
      </p:sp>
      <p:pic>
        <p:nvPicPr>
          <p:cNvPr id="7578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943100"/>
            <a:ext cx="3078163" cy="3414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/>
              <a:t>Wiegand接口通常由3根线组成，它们是：数据0（Data0），数据1（Data1）和 Data return。这3条线负责传输Wiegand信号。D0，D1在没有数据输出时都保持+5V高电平。若输出为0，则D0拉低一段时间，若输出为1，则D1拉低一段时间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E36A5-907D-4F4D-BEF5-C007BBC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RMII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32792-E252-9345-BEE4-99BA67B9D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接下来介绍嵌入式网络</a:t>
            </a:r>
          </a:p>
        </p:txBody>
      </p:sp>
    </p:spTree>
    <p:extLst>
      <p:ext uri="{BB962C8B-B14F-4D97-AF65-F5344CB8AC3E}">
        <p14:creationId xmlns:p14="http://schemas.microsoft.com/office/powerpoint/2010/main" val="784560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0A45016-E57C-7A4D-AE93-FE0EE79A65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zh-CN"/>
              <a:t>简介</a:t>
            </a:r>
          </a:p>
        </p:txBody>
      </p:sp>
      <p:sp>
        <p:nvSpPr>
          <p:cNvPr id="12291" name="Rectangle 36">
            <a:extLst>
              <a:ext uri="{FF2B5EF4-FFF2-40B4-BE49-F238E27FC236}">
                <a16:creationId xmlns:a16="http://schemas.microsoft.com/office/drawing/2014/main" id="{67E143D5-508E-B949-AD67-02EBA725C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1017588"/>
            <a:ext cx="8501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黑体" panose="02010609060101010101" pitchFamily="49" charset="-122"/>
              </a:rPr>
              <a:t>       </a:t>
            </a:r>
            <a:r>
              <a:rPr lang="zh-CN" altLang="en-US" sz="2400">
                <a:latin typeface="Times New Roman" panose="02020603050405020304" pitchFamily="18" charset="0"/>
              </a:rPr>
              <a:t>以太网（ </a:t>
            </a:r>
            <a:r>
              <a:rPr lang="en-US" altLang="zh-CN" sz="2400">
                <a:latin typeface="Times New Roman" panose="02020603050405020304" pitchFamily="18" charset="0"/>
              </a:rPr>
              <a:t>Ethernet </a:t>
            </a:r>
            <a:r>
              <a:rPr lang="zh-CN" altLang="en-US" sz="2400">
                <a:latin typeface="Times New Roman" panose="02020603050405020304" pitchFamily="18" charset="0"/>
              </a:rPr>
              <a:t>）是目前应用最广泛的局域网通讯方式，同时也是一种协议。以太网协议定义了一系列软件和硬件标准，从而将不同的计算机设备连接在一起。</a:t>
            </a:r>
          </a:p>
        </p:txBody>
      </p:sp>
      <p:grpSp>
        <p:nvGrpSpPr>
          <p:cNvPr id="12292" name="Group 4">
            <a:extLst>
              <a:ext uri="{FF2B5EF4-FFF2-40B4-BE49-F238E27FC236}">
                <a16:creationId xmlns:a16="http://schemas.microsoft.com/office/drawing/2014/main" id="{AEED0426-53EA-3D48-A84C-04F4E5024722}"/>
              </a:ext>
            </a:extLst>
          </p:cNvPr>
          <p:cNvGrpSpPr>
            <a:grpSpLocks/>
          </p:cNvGrpSpPr>
          <p:nvPr/>
        </p:nvGrpSpPr>
        <p:grpSpPr bwMode="auto">
          <a:xfrm>
            <a:off x="3432176" y="2143125"/>
            <a:ext cx="5287963" cy="3962400"/>
            <a:chOff x="0" y="0"/>
            <a:chExt cx="3331" cy="2496"/>
          </a:xfrm>
        </p:grpSpPr>
        <p:pic>
          <p:nvPicPr>
            <p:cNvPr id="12293" name="Picture 168">
              <a:extLst>
                <a:ext uri="{FF2B5EF4-FFF2-40B4-BE49-F238E27FC236}">
                  <a16:creationId xmlns:a16="http://schemas.microsoft.com/office/drawing/2014/main" id="{B4834D53-2B05-3847-9753-D1BF3C20F7D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" y="1814"/>
              <a:ext cx="727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169">
              <a:extLst>
                <a:ext uri="{FF2B5EF4-FFF2-40B4-BE49-F238E27FC236}">
                  <a16:creationId xmlns:a16="http://schemas.microsoft.com/office/drawing/2014/main" id="{4A7B92A3-A46E-FE4F-9526-1891CFC87CC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" y="1757"/>
              <a:ext cx="652" cy="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170" descr="IBM_ThinkPad_X_Series Fujitsu-HDD">
              <a:extLst>
                <a:ext uri="{FF2B5EF4-FFF2-40B4-BE49-F238E27FC236}">
                  <a16:creationId xmlns:a16="http://schemas.microsoft.com/office/drawing/2014/main" id="{FB4BDD6F-D93D-FB4F-BE5C-296573520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" y="0"/>
              <a:ext cx="1038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296" name="Group 8">
              <a:extLst>
                <a:ext uri="{FF2B5EF4-FFF2-40B4-BE49-F238E27FC236}">
                  <a16:creationId xmlns:a16="http://schemas.microsoft.com/office/drawing/2014/main" id="{5CC5FDD4-5FDC-5247-BAA5-5D227733F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95"/>
              <a:ext cx="635" cy="545"/>
              <a:chOff x="0" y="0"/>
              <a:chExt cx="270" cy="245"/>
            </a:xfrm>
          </p:grpSpPr>
          <p:pic>
            <p:nvPicPr>
              <p:cNvPr id="12297" name="Picture 172">
                <a:extLst>
                  <a:ext uri="{FF2B5EF4-FFF2-40B4-BE49-F238E27FC236}">
                    <a16:creationId xmlns:a16="http://schemas.microsoft.com/office/drawing/2014/main" id="{AE1DF9B3-ED20-B846-B1CE-7D36793ED45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70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8" name="Picture 173">
                <a:extLst>
                  <a:ext uri="{FF2B5EF4-FFF2-40B4-BE49-F238E27FC236}">
                    <a16:creationId xmlns:a16="http://schemas.microsoft.com/office/drawing/2014/main" id="{500F4C6B-0554-F74A-8D14-8EAA5C8204D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" y="40"/>
                <a:ext cx="135" cy="99"/>
              </a:xfrm>
              <a:prstGeom prst="rect">
                <a:avLst/>
              </a:prstGeom>
              <a:solidFill>
                <a:schemeClr val="bg2"/>
              </a:solidFill>
              <a:ln w="12700" cmpd="sng">
                <a:solidFill>
                  <a:schemeClr val="bg2"/>
                </a:solidFill>
                <a:miter lim="800000"/>
                <a:headEnd/>
                <a:tailEnd/>
              </a:ln>
            </p:spPr>
          </p:pic>
        </p:grpSp>
        <p:pic>
          <p:nvPicPr>
            <p:cNvPr id="12299" name="Picture 174" descr="电脑1">
              <a:extLst>
                <a:ext uri="{FF2B5EF4-FFF2-40B4-BE49-F238E27FC236}">
                  <a16:creationId xmlns:a16="http://schemas.microsoft.com/office/drawing/2014/main" id="{46796C72-ECB1-D142-A909-53472BC49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11" t="4553" r="14589" b="2391"/>
            <a:stretch>
              <a:fillRect/>
            </a:stretch>
          </p:blipFill>
          <p:spPr bwMode="auto">
            <a:xfrm rot="21176367">
              <a:off x="2412" y="562"/>
              <a:ext cx="919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00" name="Group 12">
              <a:extLst>
                <a:ext uri="{FF2B5EF4-FFF2-40B4-BE49-F238E27FC236}">
                  <a16:creationId xmlns:a16="http://schemas.microsoft.com/office/drawing/2014/main" id="{73B1C4D3-F1D4-014D-9CD3-CA6B025DDC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" y="1297"/>
              <a:ext cx="603" cy="384"/>
              <a:chOff x="0" y="0"/>
              <a:chExt cx="603" cy="384"/>
            </a:xfrm>
          </p:grpSpPr>
          <p:sp>
            <p:nvSpPr>
              <p:cNvPr id="12301" name="AutoShape 176">
                <a:extLst>
                  <a:ext uri="{FF2B5EF4-FFF2-40B4-BE49-F238E27FC236}">
                    <a16:creationId xmlns:a16="http://schemas.microsoft.com/office/drawing/2014/main" id="{7A35F365-C580-644C-A7DC-A6C31E346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" y="0"/>
                <a:ext cx="576" cy="384"/>
              </a:xfrm>
              <a:prstGeom prst="cloudCallout">
                <a:avLst>
                  <a:gd name="adj1" fmla="val -11111"/>
                  <a:gd name="adj2" fmla="val 18750"/>
                </a:avLst>
              </a:prstGeom>
              <a:solidFill>
                <a:srgbClr val="C0C0C0">
                  <a:alpha val="60999"/>
                </a:srgbClr>
              </a:solidFill>
              <a:ln w="12700" cmpd="sng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9999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12302" name="Rectangle 177">
                <a:extLst>
                  <a:ext uri="{FF2B5EF4-FFF2-40B4-BE49-F238E27FC236}">
                    <a16:creationId xmlns:a16="http://schemas.microsoft.com/office/drawing/2014/main" id="{BB5B2179-8A35-3A4C-9DAE-2FF573119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1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以太网</a:t>
                </a:r>
              </a:p>
            </p:txBody>
          </p:sp>
        </p:grpSp>
        <p:sp>
          <p:nvSpPr>
            <p:cNvPr id="12303" name="Freeform 178">
              <a:extLst>
                <a:ext uri="{FF2B5EF4-FFF2-40B4-BE49-F238E27FC236}">
                  <a16:creationId xmlns:a16="http://schemas.microsoft.com/office/drawing/2014/main" id="{CD068B91-F334-5648-8E29-451C88FB8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" y="1115"/>
              <a:ext cx="465" cy="312"/>
            </a:xfrm>
            <a:custGeom>
              <a:avLst/>
              <a:gdLst>
                <a:gd name="T0" fmla="*/ 465 w 465"/>
                <a:gd name="T1" fmla="*/ 312 h 259"/>
                <a:gd name="T2" fmla="*/ 72 w 465"/>
                <a:gd name="T3" fmla="*/ 139 h 259"/>
                <a:gd name="T4" fmla="*/ 33 w 465"/>
                <a:gd name="T5" fmla="*/ 81 h 259"/>
                <a:gd name="T6" fmla="*/ 0 w 465"/>
                <a:gd name="T7" fmla="*/ 0 h 2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5"/>
                <a:gd name="T13" fmla="*/ 0 h 259"/>
                <a:gd name="T14" fmla="*/ 465 w 465"/>
                <a:gd name="T15" fmla="*/ 259 h 2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5" h="259">
                  <a:moveTo>
                    <a:pt x="465" y="259"/>
                  </a:moveTo>
                  <a:cubicBezTo>
                    <a:pt x="414" y="69"/>
                    <a:pt x="243" y="118"/>
                    <a:pt x="72" y="115"/>
                  </a:cubicBezTo>
                  <a:cubicBezTo>
                    <a:pt x="47" y="107"/>
                    <a:pt x="47" y="87"/>
                    <a:pt x="33" y="67"/>
                  </a:cubicBezTo>
                  <a:cubicBezTo>
                    <a:pt x="26" y="42"/>
                    <a:pt x="34" y="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4" name="Freeform 179">
              <a:extLst>
                <a:ext uri="{FF2B5EF4-FFF2-40B4-BE49-F238E27FC236}">
                  <a16:creationId xmlns:a16="http://schemas.microsoft.com/office/drawing/2014/main" id="{7BC1E152-FA26-1144-A474-F1D94577C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647"/>
              <a:ext cx="488" cy="486"/>
            </a:xfrm>
            <a:custGeom>
              <a:avLst/>
              <a:gdLst>
                <a:gd name="T0" fmla="*/ 461 w 488"/>
                <a:gd name="T1" fmla="*/ 0 h 486"/>
                <a:gd name="T2" fmla="*/ 408 w 488"/>
                <a:gd name="T3" fmla="*/ 231 h 486"/>
                <a:gd name="T4" fmla="*/ 360 w 488"/>
                <a:gd name="T5" fmla="*/ 264 h 486"/>
                <a:gd name="T6" fmla="*/ 284 w 488"/>
                <a:gd name="T7" fmla="*/ 260 h 486"/>
                <a:gd name="T8" fmla="*/ 255 w 488"/>
                <a:gd name="T9" fmla="*/ 250 h 486"/>
                <a:gd name="T10" fmla="*/ 197 w 488"/>
                <a:gd name="T11" fmla="*/ 264 h 486"/>
                <a:gd name="T12" fmla="*/ 173 w 488"/>
                <a:gd name="T13" fmla="*/ 288 h 486"/>
                <a:gd name="T14" fmla="*/ 130 w 488"/>
                <a:gd name="T15" fmla="*/ 389 h 486"/>
                <a:gd name="T16" fmla="*/ 120 w 488"/>
                <a:gd name="T17" fmla="*/ 456 h 486"/>
                <a:gd name="T18" fmla="*/ 0 w 488"/>
                <a:gd name="T19" fmla="*/ 480 h 4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8"/>
                <a:gd name="T31" fmla="*/ 0 h 486"/>
                <a:gd name="T32" fmla="*/ 488 w 488"/>
                <a:gd name="T33" fmla="*/ 486 h 4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8" h="486">
                  <a:moveTo>
                    <a:pt x="461" y="0"/>
                  </a:moveTo>
                  <a:cubicBezTo>
                    <a:pt x="458" y="98"/>
                    <a:pt x="488" y="178"/>
                    <a:pt x="408" y="231"/>
                  </a:cubicBezTo>
                  <a:cubicBezTo>
                    <a:pt x="401" y="255"/>
                    <a:pt x="382" y="258"/>
                    <a:pt x="360" y="264"/>
                  </a:cubicBezTo>
                  <a:cubicBezTo>
                    <a:pt x="335" y="263"/>
                    <a:pt x="309" y="263"/>
                    <a:pt x="284" y="260"/>
                  </a:cubicBezTo>
                  <a:cubicBezTo>
                    <a:pt x="274" y="259"/>
                    <a:pt x="255" y="250"/>
                    <a:pt x="255" y="250"/>
                  </a:cubicBezTo>
                  <a:cubicBezTo>
                    <a:pt x="234" y="254"/>
                    <a:pt x="217" y="259"/>
                    <a:pt x="197" y="264"/>
                  </a:cubicBezTo>
                  <a:cubicBezTo>
                    <a:pt x="173" y="304"/>
                    <a:pt x="205" y="256"/>
                    <a:pt x="173" y="288"/>
                  </a:cubicBezTo>
                  <a:cubicBezTo>
                    <a:pt x="162" y="299"/>
                    <a:pt x="138" y="367"/>
                    <a:pt x="130" y="389"/>
                  </a:cubicBezTo>
                  <a:cubicBezTo>
                    <a:pt x="128" y="411"/>
                    <a:pt x="134" y="438"/>
                    <a:pt x="120" y="456"/>
                  </a:cubicBezTo>
                  <a:cubicBezTo>
                    <a:pt x="96" y="486"/>
                    <a:pt x="28" y="480"/>
                    <a:pt x="0" y="48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5" name="Freeform 180">
              <a:extLst>
                <a:ext uri="{FF2B5EF4-FFF2-40B4-BE49-F238E27FC236}">
                  <a16:creationId xmlns:a16="http://schemas.microsoft.com/office/drawing/2014/main" id="{3EAD4610-5C95-6A4C-ADBC-50FFA46A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" y="836"/>
              <a:ext cx="307" cy="480"/>
            </a:xfrm>
            <a:custGeom>
              <a:avLst/>
              <a:gdLst>
                <a:gd name="T0" fmla="*/ 0 w 308"/>
                <a:gd name="T1" fmla="*/ 480 h 466"/>
                <a:gd name="T2" fmla="*/ 43 w 308"/>
                <a:gd name="T3" fmla="*/ 460 h 466"/>
                <a:gd name="T4" fmla="*/ 77 w 308"/>
                <a:gd name="T5" fmla="*/ 425 h 466"/>
                <a:gd name="T6" fmla="*/ 115 w 308"/>
                <a:gd name="T7" fmla="*/ 267 h 466"/>
                <a:gd name="T8" fmla="*/ 225 w 308"/>
                <a:gd name="T9" fmla="*/ 263 h 466"/>
                <a:gd name="T10" fmla="*/ 215 w 308"/>
                <a:gd name="T11" fmla="*/ 40 h 466"/>
                <a:gd name="T12" fmla="*/ 191 w 308"/>
                <a:gd name="T13" fmla="*/ 15 h 466"/>
                <a:gd name="T14" fmla="*/ 186 w 308"/>
                <a:gd name="T15" fmla="*/ 0 h 4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8"/>
                <a:gd name="T25" fmla="*/ 0 h 466"/>
                <a:gd name="T26" fmla="*/ 308 w 308"/>
                <a:gd name="T27" fmla="*/ 466 h 4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8" h="466">
                  <a:moveTo>
                    <a:pt x="0" y="466"/>
                  </a:moveTo>
                  <a:cubicBezTo>
                    <a:pt x="16" y="460"/>
                    <a:pt x="27" y="452"/>
                    <a:pt x="43" y="447"/>
                  </a:cubicBezTo>
                  <a:cubicBezTo>
                    <a:pt x="65" y="414"/>
                    <a:pt x="51" y="422"/>
                    <a:pt x="77" y="413"/>
                  </a:cubicBezTo>
                  <a:cubicBezTo>
                    <a:pt x="92" y="357"/>
                    <a:pt x="41" y="264"/>
                    <a:pt x="115" y="259"/>
                  </a:cubicBezTo>
                  <a:cubicBezTo>
                    <a:pt x="152" y="257"/>
                    <a:pt x="189" y="256"/>
                    <a:pt x="226" y="255"/>
                  </a:cubicBezTo>
                  <a:cubicBezTo>
                    <a:pt x="308" y="233"/>
                    <a:pt x="252" y="93"/>
                    <a:pt x="216" y="39"/>
                  </a:cubicBezTo>
                  <a:cubicBezTo>
                    <a:pt x="210" y="30"/>
                    <a:pt x="199" y="24"/>
                    <a:pt x="192" y="15"/>
                  </a:cubicBezTo>
                  <a:cubicBezTo>
                    <a:pt x="190" y="10"/>
                    <a:pt x="187" y="0"/>
                    <a:pt x="187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6" name="Freeform 181">
              <a:extLst>
                <a:ext uri="{FF2B5EF4-FFF2-40B4-BE49-F238E27FC236}">
                  <a16:creationId xmlns:a16="http://schemas.microsoft.com/office/drawing/2014/main" id="{A103A7F5-92B1-064F-85D8-8BCEBFBF3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" y="1427"/>
              <a:ext cx="1071" cy="219"/>
            </a:xfrm>
            <a:custGeom>
              <a:avLst/>
              <a:gdLst>
                <a:gd name="T0" fmla="*/ 0 w 1071"/>
                <a:gd name="T1" fmla="*/ 148 h 219"/>
                <a:gd name="T2" fmla="*/ 53 w 1071"/>
                <a:gd name="T3" fmla="*/ 168 h 219"/>
                <a:gd name="T4" fmla="*/ 317 w 1071"/>
                <a:gd name="T5" fmla="*/ 139 h 219"/>
                <a:gd name="T6" fmla="*/ 326 w 1071"/>
                <a:gd name="T7" fmla="*/ 38 h 219"/>
                <a:gd name="T8" fmla="*/ 331 w 1071"/>
                <a:gd name="T9" fmla="*/ 14 h 219"/>
                <a:gd name="T10" fmla="*/ 374 w 1071"/>
                <a:gd name="T11" fmla="*/ 0 h 219"/>
                <a:gd name="T12" fmla="*/ 533 w 1071"/>
                <a:gd name="T13" fmla="*/ 14 h 219"/>
                <a:gd name="T14" fmla="*/ 624 w 1071"/>
                <a:gd name="T15" fmla="*/ 62 h 219"/>
                <a:gd name="T16" fmla="*/ 734 w 1071"/>
                <a:gd name="T17" fmla="*/ 115 h 219"/>
                <a:gd name="T18" fmla="*/ 878 w 1071"/>
                <a:gd name="T19" fmla="*/ 110 h 219"/>
                <a:gd name="T20" fmla="*/ 902 w 1071"/>
                <a:gd name="T21" fmla="*/ 86 h 219"/>
                <a:gd name="T22" fmla="*/ 945 w 1071"/>
                <a:gd name="T23" fmla="*/ 72 h 219"/>
                <a:gd name="T24" fmla="*/ 1037 w 1071"/>
                <a:gd name="T25" fmla="*/ 52 h 219"/>
                <a:gd name="T26" fmla="*/ 1051 w 1071"/>
                <a:gd name="T27" fmla="*/ 43 h 219"/>
                <a:gd name="T28" fmla="*/ 1070 w 1071"/>
                <a:gd name="T29" fmla="*/ 14 h 2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71"/>
                <a:gd name="T46" fmla="*/ 0 h 219"/>
                <a:gd name="T47" fmla="*/ 1071 w 1071"/>
                <a:gd name="T48" fmla="*/ 219 h 2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71" h="219">
                  <a:moveTo>
                    <a:pt x="0" y="148"/>
                  </a:moveTo>
                  <a:cubicBezTo>
                    <a:pt x="20" y="153"/>
                    <a:pt x="35" y="159"/>
                    <a:pt x="53" y="168"/>
                  </a:cubicBezTo>
                  <a:cubicBezTo>
                    <a:pt x="152" y="166"/>
                    <a:pt x="260" y="219"/>
                    <a:pt x="317" y="139"/>
                  </a:cubicBezTo>
                  <a:cubicBezTo>
                    <a:pt x="323" y="19"/>
                    <a:pt x="314" y="91"/>
                    <a:pt x="326" y="38"/>
                  </a:cubicBezTo>
                  <a:cubicBezTo>
                    <a:pt x="328" y="30"/>
                    <a:pt x="325" y="20"/>
                    <a:pt x="331" y="14"/>
                  </a:cubicBezTo>
                  <a:cubicBezTo>
                    <a:pt x="334" y="11"/>
                    <a:pt x="365" y="3"/>
                    <a:pt x="374" y="0"/>
                  </a:cubicBezTo>
                  <a:cubicBezTo>
                    <a:pt x="436" y="2"/>
                    <a:pt x="476" y="6"/>
                    <a:pt x="533" y="14"/>
                  </a:cubicBezTo>
                  <a:cubicBezTo>
                    <a:pt x="564" y="30"/>
                    <a:pt x="590" y="53"/>
                    <a:pt x="624" y="62"/>
                  </a:cubicBezTo>
                  <a:cubicBezTo>
                    <a:pt x="659" y="87"/>
                    <a:pt x="694" y="98"/>
                    <a:pt x="734" y="115"/>
                  </a:cubicBezTo>
                  <a:cubicBezTo>
                    <a:pt x="782" y="113"/>
                    <a:pt x="830" y="116"/>
                    <a:pt x="878" y="110"/>
                  </a:cubicBezTo>
                  <a:cubicBezTo>
                    <a:pt x="889" y="109"/>
                    <a:pt x="892" y="91"/>
                    <a:pt x="902" y="86"/>
                  </a:cubicBezTo>
                  <a:cubicBezTo>
                    <a:pt x="913" y="81"/>
                    <a:pt x="932" y="76"/>
                    <a:pt x="945" y="72"/>
                  </a:cubicBezTo>
                  <a:cubicBezTo>
                    <a:pt x="977" y="50"/>
                    <a:pt x="990" y="56"/>
                    <a:pt x="1037" y="52"/>
                  </a:cubicBezTo>
                  <a:cubicBezTo>
                    <a:pt x="1042" y="49"/>
                    <a:pt x="1048" y="48"/>
                    <a:pt x="1051" y="43"/>
                  </a:cubicBezTo>
                  <a:cubicBezTo>
                    <a:pt x="1071" y="11"/>
                    <a:pt x="1048" y="14"/>
                    <a:pt x="1070" y="1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07" name="Freeform 182">
              <a:extLst>
                <a:ext uri="{FF2B5EF4-FFF2-40B4-BE49-F238E27FC236}">
                  <a16:creationId xmlns:a16="http://schemas.microsoft.com/office/drawing/2014/main" id="{3FFAFA98-2143-AE41-8073-50309492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" y="1643"/>
              <a:ext cx="681" cy="731"/>
            </a:xfrm>
            <a:custGeom>
              <a:avLst/>
              <a:gdLst>
                <a:gd name="T0" fmla="*/ 109 w 571"/>
                <a:gd name="T1" fmla="*/ 0 h 712"/>
                <a:gd name="T2" fmla="*/ 131 w 571"/>
                <a:gd name="T3" fmla="*/ 271 h 712"/>
                <a:gd name="T4" fmla="*/ 188 w 571"/>
                <a:gd name="T5" fmla="*/ 310 h 712"/>
                <a:gd name="T6" fmla="*/ 223 w 571"/>
                <a:gd name="T7" fmla="*/ 324 h 712"/>
                <a:gd name="T8" fmla="*/ 199 w 571"/>
                <a:gd name="T9" fmla="*/ 448 h 712"/>
                <a:gd name="T10" fmla="*/ 171 w 571"/>
                <a:gd name="T11" fmla="*/ 522 h 712"/>
                <a:gd name="T12" fmla="*/ 177 w 571"/>
                <a:gd name="T13" fmla="*/ 636 h 712"/>
                <a:gd name="T14" fmla="*/ 240 w 571"/>
                <a:gd name="T15" fmla="*/ 685 h 712"/>
                <a:gd name="T16" fmla="*/ 389 w 571"/>
                <a:gd name="T17" fmla="*/ 729 h 712"/>
                <a:gd name="T18" fmla="*/ 618 w 571"/>
                <a:gd name="T19" fmla="*/ 719 h 712"/>
                <a:gd name="T20" fmla="*/ 634 w 571"/>
                <a:gd name="T21" fmla="*/ 729 h 712"/>
                <a:gd name="T22" fmla="*/ 681 w 571"/>
                <a:gd name="T23" fmla="*/ 729 h 7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71"/>
                <a:gd name="T37" fmla="*/ 0 h 712"/>
                <a:gd name="T38" fmla="*/ 571 w 571"/>
                <a:gd name="T39" fmla="*/ 712 h 7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71" h="712">
                  <a:moveTo>
                    <a:pt x="91" y="0"/>
                  </a:moveTo>
                  <a:cubicBezTo>
                    <a:pt x="22" y="64"/>
                    <a:pt x="0" y="248"/>
                    <a:pt x="110" y="264"/>
                  </a:cubicBezTo>
                  <a:cubicBezTo>
                    <a:pt x="127" y="275"/>
                    <a:pt x="141" y="291"/>
                    <a:pt x="158" y="302"/>
                  </a:cubicBezTo>
                  <a:cubicBezTo>
                    <a:pt x="167" y="308"/>
                    <a:pt x="178" y="310"/>
                    <a:pt x="187" y="316"/>
                  </a:cubicBezTo>
                  <a:cubicBezTo>
                    <a:pt x="207" y="350"/>
                    <a:pt x="189" y="405"/>
                    <a:pt x="167" y="436"/>
                  </a:cubicBezTo>
                  <a:cubicBezTo>
                    <a:pt x="162" y="461"/>
                    <a:pt x="150" y="483"/>
                    <a:pt x="143" y="508"/>
                  </a:cubicBezTo>
                  <a:cubicBezTo>
                    <a:pt x="145" y="545"/>
                    <a:pt x="144" y="582"/>
                    <a:pt x="148" y="619"/>
                  </a:cubicBezTo>
                  <a:cubicBezTo>
                    <a:pt x="151" y="647"/>
                    <a:pt x="178" y="660"/>
                    <a:pt x="201" y="667"/>
                  </a:cubicBezTo>
                  <a:cubicBezTo>
                    <a:pt x="242" y="679"/>
                    <a:pt x="288" y="690"/>
                    <a:pt x="326" y="710"/>
                  </a:cubicBezTo>
                  <a:cubicBezTo>
                    <a:pt x="390" y="708"/>
                    <a:pt x="455" y="689"/>
                    <a:pt x="518" y="700"/>
                  </a:cubicBezTo>
                  <a:cubicBezTo>
                    <a:pt x="524" y="701"/>
                    <a:pt x="526" y="709"/>
                    <a:pt x="532" y="710"/>
                  </a:cubicBezTo>
                  <a:cubicBezTo>
                    <a:pt x="545" y="712"/>
                    <a:pt x="558" y="710"/>
                    <a:pt x="571" y="71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25739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D936C66-06CF-4E4C-AA63-6AA5198FB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简介 </a:t>
            </a:r>
            <a:r>
              <a:rPr lang="en-US" altLang="zh-CN"/>
              <a:t>| </a:t>
            </a:r>
            <a:r>
              <a:rPr lang="zh-CN" altLang="en-US" sz="2400"/>
              <a:t>以太网的基本组成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AB9F1BF-7DB3-B342-A213-11E8862E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100138"/>
            <a:ext cx="813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anose="02020603050405020304" pitchFamily="18" charset="0"/>
              </a:rPr>
              <a:t>以太网（ </a:t>
            </a:r>
            <a:r>
              <a:rPr lang="en-US" altLang="zh-CN" sz="2400">
                <a:latin typeface="Times New Roman" panose="02020603050405020304" pitchFamily="18" charset="0"/>
              </a:rPr>
              <a:t>Ethernet </a:t>
            </a:r>
            <a:r>
              <a:rPr lang="zh-CN" altLang="en-US" sz="2400">
                <a:latin typeface="Times New Roman" panose="02020603050405020304" pitchFamily="18" charset="0"/>
              </a:rPr>
              <a:t>）设备组网的基本元素：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3316" name="Picture 21" descr="11467567981542739">
            <a:extLst>
              <a:ext uri="{FF2B5EF4-FFF2-40B4-BE49-F238E27FC236}">
                <a16:creationId xmlns:a16="http://schemas.microsoft.com/office/drawing/2014/main" id="{A4BAAE90-5A06-344B-95AC-80588474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2349500"/>
            <a:ext cx="2144712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4" descr="products_fiber_01">
            <a:extLst>
              <a:ext uri="{FF2B5EF4-FFF2-40B4-BE49-F238E27FC236}">
                <a16:creationId xmlns:a16="http://schemas.microsoft.com/office/drawing/2014/main" id="{110491AD-7314-AB4C-9513-89457214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9" y="2357439"/>
            <a:ext cx="2587625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25">
            <a:extLst>
              <a:ext uri="{FF2B5EF4-FFF2-40B4-BE49-F238E27FC236}">
                <a16:creationId xmlns:a16="http://schemas.microsoft.com/office/drawing/2014/main" id="{C0EFCAA2-1752-424A-AE13-C335C6FDD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3824289"/>
            <a:ext cx="2519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ea typeface="黑体" panose="02010609060101010101" pitchFamily="49" charset="-122"/>
              </a:rPr>
              <a:t>光纤和普通网线</a:t>
            </a:r>
          </a:p>
        </p:txBody>
      </p:sp>
      <p:pic>
        <p:nvPicPr>
          <p:cNvPr id="13319" name="Picture 27" descr="jixianqi">
            <a:extLst>
              <a:ext uri="{FF2B5EF4-FFF2-40B4-BE49-F238E27FC236}">
                <a16:creationId xmlns:a16="http://schemas.microsoft.com/office/drawing/2014/main" id="{62797327-9E41-0749-B68C-ABEAD8FF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4" b="26822"/>
          <a:stretch>
            <a:fillRect/>
          </a:stretch>
        </p:blipFill>
        <p:spPr bwMode="auto">
          <a:xfrm>
            <a:off x="7967663" y="2925763"/>
            <a:ext cx="20113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Rectangle 28">
            <a:extLst>
              <a:ext uri="{FF2B5EF4-FFF2-40B4-BE49-F238E27FC236}">
                <a16:creationId xmlns:a16="http://schemas.microsoft.com/office/drawing/2014/main" id="{168DBBA3-6CBF-3E4F-8AD4-C4C41ACAE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6" y="3716339"/>
            <a:ext cx="10080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集线器</a:t>
            </a:r>
          </a:p>
        </p:txBody>
      </p:sp>
      <p:grpSp>
        <p:nvGrpSpPr>
          <p:cNvPr id="13321" name="Group 9">
            <a:extLst>
              <a:ext uri="{FF2B5EF4-FFF2-40B4-BE49-F238E27FC236}">
                <a16:creationId xmlns:a16="http://schemas.microsoft.com/office/drawing/2014/main" id="{B8806875-7CAF-284B-BB00-FBDC02660E59}"/>
              </a:ext>
            </a:extLst>
          </p:cNvPr>
          <p:cNvGrpSpPr>
            <a:grpSpLocks/>
          </p:cNvGrpSpPr>
          <p:nvPr/>
        </p:nvGrpSpPr>
        <p:grpSpPr bwMode="auto">
          <a:xfrm>
            <a:off x="7091363" y="4584700"/>
            <a:ext cx="1668462" cy="1149350"/>
            <a:chOff x="0" y="0"/>
            <a:chExt cx="1051" cy="724"/>
          </a:xfrm>
        </p:grpSpPr>
        <p:pic>
          <p:nvPicPr>
            <p:cNvPr id="13322" name="Picture 39" descr="路由器">
              <a:extLst>
                <a:ext uri="{FF2B5EF4-FFF2-40B4-BE49-F238E27FC236}">
                  <a16:creationId xmlns:a16="http://schemas.microsoft.com/office/drawing/2014/main" id="{FC1AA304-A9E7-E94D-BAD2-4E80776F5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78" b="6958"/>
            <a:stretch>
              <a:fillRect/>
            </a:stretch>
          </p:blipFill>
          <p:spPr bwMode="auto">
            <a:xfrm>
              <a:off x="0" y="0"/>
              <a:ext cx="105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3" name="Text Box 40">
              <a:extLst>
                <a:ext uri="{FF2B5EF4-FFF2-40B4-BE49-F238E27FC236}">
                  <a16:creationId xmlns:a16="http://schemas.microsoft.com/office/drawing/2014/main" id="{3A7B0F69-D73A-9D43-96D7-BB48872ED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474"/>
              <a:ext cx="7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ea typeface="黑体" panose="02010609060101010101" pitchFamily="49" charset="-122"/>
                </a:rPr>
                <a:t>路由器</a:t>
              </a:r>
            </a:p>
          </p:txBody>
        </p:sp>
      </p:grpSp>
      <p:grpSp>
        <p:nvGrpSpPr>
          <p:cNvPr id="13324" name="Group 12">
            <a:extLst>
              <a:ext uri="{FF2B5EF4-FFF2-40B4-BE49-F238E27FC236}">
                <a16:creationId xmlns:a16="http://schemas.microsoft.com/office/drawing/2014/main" id="{D8C8F1B4-531B-CC40-AEC2-EFAD5082657A}"/>
              </a:ext>
            </a:extLst>
          </p:cNvPr>
          <p:cNvGrpSpPr>
            <a:grpSpLocks/>
          </p:cNvGrpSpPr>
          <p:nvPr/>
        </p:nvGrpSpPr>
        <p:grpSpPr bwMode="auto">
          <a:xfrm>
            <a:off x="3216276" y="4868863"/>
            <a:ext cx="1584325" cy="874712"/>
            <a:chOff x="0" y="0"/>
            <a:chExt cx="998" cy="551"/>
          </a:xfrm>
        </p:grpSpPr>
        <p:pic>
          <p:nvPicPr>
            <p:cNvPr id="13325" name="Picture 42" descr="20061161725420">
              <a:extLst>
                <a:ext uri="{FF2B5EF4-FFF2-40B4-BE49-F238E27FC236}">
                  <a16:creationId xmlns:a16="http://schemas.microsoft.com/office/drawing/2014/main" id="{91C4033B-BAFD-964A-B7E0-33DEA643D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8" b="38406"/>
            <a:stretch>
              <a:fillRect/>
            </a:stretch>
          </p:blipFill>
          <p:spPr bwMode="auto">
            <a:xfrm>
              <a:off x="0" y="0"/>
              <a:ext cx="998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6" name="Text Box 43">
              <a:extLst>
                <a:ext uri="{FF2B5EF4-FFF2-40B4-BE49-F238E27FC236}">
                  <a16:creationId xmlns:a16="http://schemas.microsoft.com/office/drawing/2014/main" id="{076A04E5-2B06-1345-9B81-C9C84D3FB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" y="301"/>
              <a:ext cx="7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ea typeface="黑体" panose="02010609060101010101" pitchFamily="49" charset="-122"/>
                </a:rPr>
                <a:t>交换机</a:t>
              </a:r>
            </a:p>
          </p:txBody>
        </p:sp>
      </p:grpSp>
      <p:sp>
        <p:nvSpPr>
          <p:cNvPr id="13327" name="云形标注 103">
            <a:extLst>
              <a:ext uri="{FF2B5EF4-FFF2-40B4-BE49-F238E27FC236}">
                <a16:creationId xmlns:a16="http://schemas.microsoft.com/office/drawing/2014/main" id="{EC43D4F6-405B-0842-8684-4D75E1D93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3716339"/>
            <a:ext cx="2714625" cy="1074737"/>
          </a:xfrm>
          <a:prstGeom prst="cloudCallout">
            <a:avLst>
              <a:gd name="adj1" fmla="val 30583"/>
              <a:gd name="adj2" fmla="val -45569"/>
            </a:avLst>
          </a:prstGeom>
          <a:solidFill>
            <a:srgbClr val="99CCFF"/>
          </a:solidFill>
          <a:ln w="25400" cmpd="sng">
            <a:solidFill>
              <a:srgbClr val="3C8C93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以太网协议，通讯规则</a:t>
            </a:r>
          </a:p>
        </p:txBody>
      </p:sp>
    </p:spTree>
    <p:extLst>
      <p:ext uri="{BB962C8B-B14F-4D97-AF65-F5344CB8AC3E}">
        <p14:creationId xmlns:p14="http://schemas.microsoft.com/office/powerpoint/2010/main" val="39634111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utoUpdateAnimBg="0"/>
      <p:bldP spid="13320" grpId="0" autoUpdateAnimBg="0"/>
      <p:bldP spid="13327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D213AEC9-EA5D-044B-A9CC-2A2B87295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503238"/>
            <a:ext cx="6921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ea typeface="黑体" panose="02010609060101010101" pitchFamily="49" charset="-122"/>
              </a:rPr>
              <a:t>                      </a:t>
            </a:r>
            <a:r>
              <a:rPr lang="zh-CN" altLang="en-US" sz="4400" b="1">
                <a:solidFill>
                  <a:schemeClr val="bg1"/>
                </a:solidFill>
                <a:ea typeface="黑体" panose="02010609060101010101" pitchFamily="49" charset="-122"/>
              </a:rPr>
              <a:t>简介</a:t>
            </a:r>
            <a:r>
              <a:rPr lang="zh-CN" altLang="en-US" sz="3200" b="1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ea typeface="黑体" panose="02010609060101010101" pitchFamily="49" charset="-122"/>
              </a:rPr>
              <a:t>| </a:t>
            </a:r>
            <a:r>
              <a:rPr lang="zh-CN" altLang="en-US" sz="3200" b="1">
                <a:solidFill>
                  <a:schemeClr val="bg1"/>
                </a:solidFill>
                <a:ea typeface="黑体" panose="02010609060101010101" pitchFamily="49" charset="-122"/>
              </a:rPr>
              <a:t>背景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0CED5D39-2368-914B-ADA6-3DC014119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1412875"/>
            <a:ext cx="734536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      </a:t>
            </a:r>
            <a:r>
              <a:rPr lang="zh-CN" altLang="en-US" sz="2400"/>
              <a:t> 在现实的工业控制领域系统中，各厂家产品兼容性差、价格昂贵、底层通信速度慢是现场总线技术一直没有得到大力推广的原因。工业以太网技术的出现和快速发展，不但很好的解决了这些问题，同时也为现场总线技术的发展开辟了一个更为广阔的空间。另外，嵌入式技术应用于智能测控系统中，具有以下特点:可以完成数据测量、数据处理、过程控制等多种任务;能确保一些任务的实时性;具有一定自诊断、自校正的功能;便于连接工业以太网，利用工业以太网实现远程监控和数据通信。这些都大大提高了测控系统的性能。</a:t>
            </a:r>
          </a:p>
        </p:txBody>
      </p:sp>
    </p:spTree>
    <p:extLst>
      <p:ext uri="{BB962C8B-B14F-4D97-AF65-F5344CB8AC3E}">
        <p14:creationId xmlns:p14="http://schemas.microsoft.com/office/powerpoint/2010/main" val="113467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D2780C4-B7B0-CE40-AF6E-ABCD753F10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简介 </a:t>
            </a:r>
            <a:r>
              <a:rPr lang="en-US" altLang="zh-CN"/>
              <a:t>| </a:t>
            </a:r>
            <a:r>
              <a:rPr lang="zh-CN" altLang="en-US" sz="2400"/>
              <a:t>以太网控制器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E080377-BE40-B548-9595-A42B51E0F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138238"/>
            <a:ext cx="7848600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黑体" panose="02010609060101010101" pitchFamily="49" charset="-122"/>
              </a:rPr>
              <a:t>       </a:t>
            </a:r>
            <a:r>
              <a:rPr lang="zh-CN" altLang="en-US" sz="2400">
                <a:latin typeface="Times New Roman" panose="02020603050405020304" pitchFamily="18" charset="0"/>
              </a:rPr>
              <a:t>以太网控制器是专门用于以太网连接的控制器，由以太网媒体接入控制器</a:t>
            </a:r>
            <a:r>
              <a:rPr lang="en-US" altLang="zh-CN" sz="2400">
                <a:latin typeface="Times New Roman" panose="02020603050405020304" pitchFamily="18" charset="0"/>
              </a:rPr>
              <a:t>(MAC)</a:t>
            </a:r>
            <a:r>
              <a:rPr lang="zh-CN" altLang="en-US" sz="2400">
                <a:latin typeface="Times New Roman" panose="02020603050405020304" pitchFamily="18" charset="0"/>
              </a:rPr>
              <a:t>和物理接口收发器</a:t>
            </a:r>
            <a:r>
              <a:rPr lang="en-US" altLang="zh-CN" sz="2400">
                <a:latin typeface="Times New Roman" panose="02020603050405020304" pitchFamily="18" charset="0"/>
              </a:rPr>
              <a:t>(PHY)</a:t>
            </a:r>
            <a:r>
              <a:rPr lang="zh-CN" altLang="en-US" sz="2400">
                <a:latin typeface="Times New Roman" panose="02020603050405020304" pitchFamily="18" charset="0"/>
              </a:rPr>
              <a:t>组成。</a:t>
            </a:r>
            <a:r>
              <a:rPr lang="en-US" altLang="zh-CN" sz="2400">
                <a:latin typeface="Times New Roman" panose="02020603050405020304" pitchFamily="18" charset="0"/>
              </a:rPr>
              <a:t>MAC</a:t>
            </a:r>
            <a:r>
              <a:rPr lang="zh-CN" altLang="en-US" sz="2400">
                <a:latin typeface="Times New Roman" panose="02020603050405020304" pitchFamily="18" charset="0"/>
              </a:rPr>
              <a:t>与</a:t>
            </a:r>
            <a:r>
              <a:rPr lang="en-US" altLang="zh-CN" sz="2400">
                <a:latin typeface="Times New Roman" panose="02020603050405020304" pitchFamily="18" charset="0"/>
              </a:rPr>
              <a:t>PHY</a:t>
            </a:r>
            <a:r>
              <a:rPr lang="zh-CN" altLang="en-US" sz="2400">
                <a:latin typeface="Times New Roman" panose="02020603050405020304" pitchFamily="18" charset="0"/>
              </a:rPr>
              <a:t>通讯采用</a:t>
            </a:r>
            <a:r>
              <a:rPr lang="en-US" altLang="zh-CN" sz="2400">
                <a:latin typeface="Times New Roman" panose="02020603050405020304" pitchFamily="18" charset="0"/>
              </a:rPr>
              <a:t>MII</a:t>
            </a:r>
            <a:r>
              <a:rPr lang="zh-CN" altLang="en-US" sz="2400">
                <a:latin typeface="Times New Roman" panose="02020603050405020304" pitchFamily="18" charset="0"/>
              </a:rPr>
              <a:t>接口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</a:rPr>
              <a:t>媒体独立接口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r>
              <a:rPr lang="zh-CN" altLang="en-US" sz="2400">
                <a:latin typeface="Times New Roman" panose="02020603050405020304" pitchFamily="18" charset="0"/>
              </a:rPr>
              <a:t>或者</a:t>
            </a:r>
            <a:r>
              <a:rPr lang="en-US" altLang="zh-CN" sz="2400">
                <a:latin typeface="Times New Roman" panose="02020603050405020304" pitchFamily="18" charset="0"/>
              </a:rPr>
              <a:t>RMII</a:t>
            </a:r>
            <a:r>
              <a:rPr lang="zh-CN" altLang="en-US" sz="2400">
                <a:latin typeface="Times New Roman" panose="02020603050405020304" pitchFamily="18" charset="0"/>
              </a:rPr>
              <a:t>接口</a:t>
            </a: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</a:rPr>
              <a:t>简化的</a:t>
            </a:r>
            <a:r>
              <a:rPr lang="en-US" altLang="zh-CN" sz="2400">
                <a:latin typeface="Times New Roman" panose="02020603050405020304" pitchFamily="18" charset="0"/>
              </a:rPr>
              <a:t>MII) </a:t>
            </a:r>
            <a:r>
              <a:rPr lang="zh-CN" altLang="en-US" sz="240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ts val="6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        </a:t>
            </a:r>
            <a:r>
              <a:rPr lang="en-US" altLang="zh-CN" sz="2400">
                <a:latin typeface="Times New Roman" panose="02020603050405020304" pitchFamily="18" charset="0"/>
              </a:rPr>
              <a:t>LPC1700</a:t>
            </a:r>
            <a:r>
              <a:rPr lang="zh-CN" altLang="en-US" sz="2400">
                <a:latin typeface="Times New Roman" panose="02020603050405020304" pitchFamily="18" charset="0"/>
              </a:rPr>
              <a:t>系列单片机包含一个功能齐全的</a:t>
            </a:r>
            <a:r>
              <a:rPr lang="en-US" altLang="zh-CN" sz="2400">
                <a:latin typeface="Times New Roman" panose="02020603050405020304" pitchFamily="18" charset="0"/>
              </a:rPr>
              <a:t>10/100Mbps</a:t>
            </a:r>
            <a:r>
              <a:rPr lang="zh-CN" altLang="en-US" sz="2400">
                <a:latin typeface="Times New Roman" panose="02020603050405020304" pitchFamily="18" charset="0"/>
              </a:rPr>
              <a:t>以太网</a:t>
            </a:r>
            <a:r>
              <a:rPr lang="en-US" altLang="zh-CN" sz="2400">
                <a:latin typeface="Times New Roman" panose="02020603050405020304" pitchFamily="18" charset="0"/>
              </a:rPr>
              <a:t>MAC</a:t>
            </a:r>
            <a:r>
              <a:rPr lang="zh-CN" altLang="en-US" sz="2400">
                <a:latin typeface="Times New Roman" panose="02020603050405020304" pitchFamily="18" charset="0"/>
              </a:rPr>
              <a:t>，可以通过</a:t>
            </a:r>
            <a:r>
              <a:rPr lang="en-US" altLang="zh-CN" sz="2400">
                <a:latin typeface="Times New Roman" panose="02020603050405020304" pitchFamily="18" charset="0"/>
              </a:rPr>
              <a:t>RMII</a:t>
            </a:r>
            <a:r>
              <a:rPr lang="zh-CN" altLang="en-US" sz="2400">
                <a:latin typeface="Times New Roman" panose="02020603050405020304" pitchFamily="18" charset="0"/>
              </a:rPr>
              <a:t>与</a:t>
            </a:r>
            <a:r>
              <a:rPr lang="en-US" altLang="zh-CN" sz="2400">
                <a:latin typeface="Times New Roman" panose="02020603050405020304" pitchFamily="18" charset="0"/>
              </a:rPr>
              <a:t>PHY</a:t>
            </a:r>
            <a:r>
              <a:rPr lang="zh-CN" altLang="en-US" sz="2400">
                <a:latin typeface="Times New Roman" panose="02020603050405020304" pitchFamily="18" charset="0"/>
              </a:rPr>
              <a:t>组成一个完整的以太网控制器。</a:t>
            </a:r>
            <a:r>
              <a:rPr lang="zh-CN" altLang="en-US" sz="2400">
                <a:ea typeface="黑体" panose="02010609060101010101" pitchFamily="49" charset="-122"/>
              </a:rPr>
              <a:t> </a:t>
            </a:r>
          </a:p>
        </p:txBody>
      </p:sp>
      <p:grpSp>
        <p:nvGrpSpPr>
          <p:cNvPr id="15364" name="Group 4">
            <a:extLst>
              <a:ext uri="{FF2B5EF4-FFF2-40B4-BE49-F238E27FC236}">
                <a16:creationId xmlns:a16="http://schemas.microsoft.com/office/drawing/2014/main" id="{8B3EC7F2-21A9-6946-93EA-3CEB8F37CFDC}"/>
              </a:ext>
            </a:extLst>
          </p:cNvPr>
          <p:cNvGrpSpPr>
            <a:grpSpLocks/>
          </p:cNvGrpSpPr>
          <p:nvPr/>
        </p:nvGrpSpPr>
        <p:grpSpPr bwMode="auto">
          <a:xfrm>
            <a:off x="2547939" y="4171951"/>
            <a:ext cx="6916737" cy="1471613"/>
            <a:chOff x="0" y="0"/>
            <a:chExt cx="4357" cy="927"/>
          </a:xfrm>
        </p:grpSpPr>
        <p:grpSp>
          <p:nvGrpSpPr>
            <p:cNvPr id="15365" name="Group 5">
              <a:extLst>
                <a:ext uri="{FF2B5EF4-FFF2-40B4-BE49-F238E27FC236}">
                  <a16:creationId xmlns:a16="http://schemas.microsoft.com/office/drawing/2014/main" id="{7D1E46B4-5704-9C44-A689-18198F2B3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7" y="0"/>
              <a:ext cx="840" cy="927"/>
              <a:chOff x="0" y="0"/>
              <a:chExt cx="840" cy="927"/>
            </a:xfrm>
          </p:grpSpPr>
          <p:grpSp>
            <p:nvGrpSpPr>
              <p:cNvPr id="15366" name="Group 6">
                <a:extLst>
                  <a:ext uri="{FF2B5EF4-FFF2-40B4-BE49-F238E27FC236}">
                    <a16:creationId xmlns:a16="http://schemas.microsoft.com/office/drawing/2014/main" id="{66D7EB02-B70D-384E-A9D5-5AA6D4DDE0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40" cy="927"/>
                <a:chOff x="0" y="0"/>
                <a:chExt cx="840" cy="927"/>
              </a:xfrm>
            </p:grpSpPr>
            <p:sp>
              <p:nvSpPr>
                <p:cNvPr id="15367" name="AutoShape 19">
                  <a:extLst>
                    <a:ext uri="{FF2B5EF4-FFF2-40B4-BE49-F238E27FC236}">
                      <a16:creationId xmlns:a16="http://schemas.microsoft.com/office/drawing/2014/main" id="{283F3FB1-FF38-BC44-A3A3-471D0889E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40" cy="927"/>
                </a:xfrm>
                <a:prstGeom prst="flowChartAlternateProcess">
                  <a:avLst/>
                </a:prstGeom>
                <a:solidFill>
                  <a:srgbClr val="99CCFF">
                    <a:alpha val="89000"/>
                  </a:srgbClr>
                </a:solidFill>
                <a:ln w="12700" cmpd="sng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68" name="Rectangle 20">
                  <a:extLst>
                    <a:ext uri="{FF2B5EF4-FFF2-40B4-BE49-F238E27FC236}">
                      <a16:creationId xmlns:a16="http://schemas.microsoft.com/office/drawing/2014/main" id="{2A4D4B54-CD05-A14E-A062-CDA304030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" y="81"/>
                  <a:ext cx="527" cy="304"/>
                </a:xfrm>
                <a:prstGeom prst="rect">
                  <a:avLst/>
                </a:prstGeom>
                <a:solidFill>
                  <a:srgbClr val="99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>
                      <a:ea typeface="黑体" panose="02010609060101010101" pitchFamily="49" charset="-122"/>
                    </a:rPr>
                    <a:t>LPC1700</a:t>
                  </a:r>
                </a:p>
              </p:txBody>
            </p:sp>
          </p:grpSp>
          <p:sp>
            <p:nvSpPr>
              <p:cNvPr id="15369" name="Rectangle 21">
                <a:extLst>
                  <a:ext uri="{FF2B5EF4-FFF2-40B4-BE49-F238E27FC236}">
                    <a16:creationId xmlns:a16="http://schemas.microsoft.com/office/drawing/2014/main" id="{1275DD23-ACC8-1942-A7A5-ABCE560B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" y="428"/>
                <a:ext cx="527" cy="304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chemeClr val="bg1"/>
                    </a:solidFill>
                  </a:rPr>
                  <a:t>      </a:t>
                </a:r>
                <a:r>
                  <a:rPr lang="en-US" altLang="zh-CN">
                    <a:ea typeface="黑体" panose="02010609060101010101" pitchFamily="49" charset="-122"/>
                  </a:rPr>
                  <a:t>MAC</a:t>
                </a:r>
              </a:p>
            </p:txBody>
          </p:sp>
        </p:grpSp>
        <p:sp>
          <p:nvSpPr>
            <p:cNvPr id="15370" name="AutoShape 23">
              <a:extLst>
                <a:ext uri="{FF2B5EF4-FFF2-40B4-BE49-F238E27FC236}">
                  <a16:creationId xmlns:a16="http://schemas.microsoft.com/office/drawing/2014/main" id="{9FB05D9D-63CA-4742-A9A6-90713F8B1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" y="179"/>
              <a:ext cx="576" cy="523"/>
            </a:xfrm>
            <a:prstGeom prst="flowChartAlternateProcess">
              <a:avLst/>
            </a:prstGeom>
            <a:solidFill>
              <a:srgbClr val="99CCFF"/>
            </a:solidFill>
            <a:ln w="12700" cmpd="sng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ea typeface="黑体" panose="02010609060101010101" pitchFamily="49" charset="-122"/>
                </a:rPr>
                <a:t>PHY</a:t>
              </a:r>
            </a:p>
          </p:txBody>
        </p:sp>
        <p:sp>
          <p:nvSpPr>
            <p:cNvPr id="15371" name="Rectangle 25">
              <a:extLst>
                <a:ext uri="{FF2B5EF4-FFF2-40B4-BE49-F238E27FC236}">
                  <a16:creationId xmlns:a16="http://schemas.microsoft.com/office/drawing/2014/main" id="{1C39D581-9CF4-0F40-928A-CF33A8E11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11"/>
              <a:ext cx="71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ea typeface="黑体" panose="02010609060101010101" pitchFamily="49" charset="-122"/>
                </a:rPr>
                <a:t>RMII</a:t>
              </a:r>
              <a:r>
                <a:rPr lang="zh-CN" altLang="en-US">
                  <a:ea typeface="黑体" panose="02010609060101010101" pitchFamily="49" charset="-122"/>
                </a:rPr>
                <a:t>接口</a:t>
              </a:r>
            </a:p>
          </p:txBody>
        </p:sp>
        <p:pic>
          <p:nvPicPr>
            <p:cNvPr id="15372" name="Picture 27">
              <a:extLst>
                <a:ext uri="{FF2B5EF4-FFF2-40B4-BE49-F238E27FC236}">
                  <a16:creationId xmlns:a16="http://schemas.microsoft.com/office/drawing/2014/main" id="{6B19B56D-5B1D-9146-9C95-F72893B2B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" t="2158" r="73463" b="52090"/>
            <a:stretch>
              <a:fillRect/>
            </a:stretch>
          </p:blipFill>
          <p:spPr bwMode="auto">
            <a:xfrm>
              <a:off x="0" y="136"/>
              <a:ext cx="602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3" name="AutoShape 29">
              <a:extLst>
                <a:ext uri="{FF2B5EF4-FFF2-40B4-BE49-F238E27FC236}">
                  <a16:creationId xmlns:a16="http://schemas.microsoft.com/office/drawing/2014/main" id="{E0B34A67-CA0E-1C4D-9F23-C7D8EDB74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78"/>
              <a:ext cx="576" cy="523"/>
            </a:xfrm>
            <a:prstGeom prst="flowChartAlternateProcess">
              <a:avLst/>
            </a:prstGeom>
            <a:solidFill>
              <a:srgbClr val="99CCFF"/>
            </a:solidFill>
            <a:ln w="12700" cmpd="sng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ea typeface="黑体" panose="02010609060101010101" pitchFamily="49" charset="-122"/>
                </a:rPr>
                <a:t>网络</a:t>
              </a:r>
            </a:p>
            <a:p>
              <a:pPr algn="ctr" eaLnBrk="1" hangingPunct="1"/>
              <a:r>
                <a:rPr lang="zh-CN" altLang="en-US">
                  <a:ea typeface="黑体" panose="02010609060101010101" pitchFamily="49" charset="-122"/>
                </a:rPr>
                <a:t>变压器</a:t>
              </a:r>
            </a:p>
          </p:txBody>
        </p:sp>
        <p:sp>
          <p:nvSpPr>
            <p:cNvPr id="15374" name="AutoShape 32">
              <a:extLst>
                <a:ext uri="{FF2B5EF4-FFF2-40B4-BE49-F238E27FC236}">
                  <a16:creationId xmlns:a16="http://schemas.microsoft.com/office/drawing/2014/main" id="{234B07F5-0126-BD49-9843-F3B3695B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" y="337"/>
              <a:ext cx="862" cy="227"/>
            </a:xfrm>
            <a:prstGeom prst="leftRightArrow">
              <a:avLst>
                <a:gd name="adj1" fmla="val 50000"/>
                <a:gd name="adj2" fmla="val 75947"/>
              </a:avLst>
            </a:prstGeom>
            <a:solidFill>
              <a:srgbClr val="00CC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75" name="AutoShape 33">
              <a:extLst>
                <a:ext uri="{FF2B5EF4-FFF2-40B4-BE49-F238E27FC236}">
                  <a16:creationId xmlns:a16="http://schemas.microsoft.com/office/drawing/2014/main" id="{D66B73A6-D3D2-544B-9FBD-142250022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337"/>
              <a:ext cx="454" cy="227"/>
            </a:xfrm>
            <a:prstGeom prst="leftRightArrow">
              <a:avLst>
                <a:gd name="adj1" fmla="val 50000"/>
                <a:gd name="adj2" fmla="val 40000"/>
              </a:avLst>
            </a:prstGeom>
            <a:solidFill>
              <a:srgbClr val="00CC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76" name="AutoShape 34">
              <a:extLst>
                <a:ext uri="{FF2B5EF4-FFF2-40B4-BE49-F238E27FC236}">
                  <a16:creationId xmlns:a16="http://schemas.microsoft.com/office/drawing/2014/main" id="{71D6CE4B-5062-B544-AB30-819AC0DA0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337"/>
              <a:ext cx="408" cy="227"/>
            </a:xfrm>
            <a:prstGeom prst="leftRightArrow">
              <a:avLst>
                <a:gd name="adj1" fmla="val 50000"/>
                <a:gd name="adj2" fmla="val 35947"/>
              </a:avLst>
            </a:prstGeom>
            <a:solidFill>
              <a:srgbClr val="00CC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706725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109B264-9B68-C749-97B4-54DA878666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简介 </a:t>
            </a:r>
            <a:r>
              <a:rPr lang="en-US" altLang="zh-CN"/>
              <a:t>| </a:t>
            </a:r>
            <a:r>
              <a:rPr lang="zh-CN" altLang="en-US" sz="2400"/>
              <a:t>通讯系统</a:t>
            </a:r>
            <a:r>
              <a:rPr lang="en-US" altLang="zh-CN" sz="2400"/>
              <a:t>OSI</a:t>
            </a:r>
            <a:r>
              <a:rPr lang="zh-CN" altLang="en-US" sz="2400"/>
              <a:t>模型与</a:t>
            </a:r>
            <a:r>
              <a:rPr lang="en-US" altLang="zh-CN" sz="2400"/>
              <a:t>TCP/IP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2BEDB52-5DB3-164E-8E0E-8F52C9432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071563"/>
            <a:ext cx="792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ISO</a:t>
            </a:r>
            <a:r>
              <a:rPr lang="zh-CN" altLang="en-US" sz="2400">
                <a:latin typeface="Times New Roman" panose="02020603050405020304" pitchFamily="18" charset="0"/>
              </a:rPr>
              <a:t>定义的</a:t>
            </a:r>
            <a:r>
              <a:rPr lang="en-US" altLang="zh-CN" sz="2400">
                <a:latin typeface="Times New Roman" panose="02020603050405020304" pitchFamily="18" charset="0"/>
              </a:rPr>
              <a:t>OSI</a:t>
            </a: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Open Systems Interconnection</a:t>
            </a:r>
            <a:r>
              <a:rPr lang="zh-CN" altLang="en-US" sz="2400">
                <a:latin typeface="Times New Roman" panose="02020603050405020304" pitchFamily="18" charset="0"/>
              </a:rPr>
              <a:t>）模型。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A4E59A91-C884-6344-8AA0-F5FD8EC98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4725988"/>
            <a:ext cx="1728787" cy="431800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物理层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20CBE15F-3A31-4242-9509-DB8EFF6C1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4294188"/>
            <a:ext cx="1728787" cy="431800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数据链路层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27DA30B2-388F-E94C-9493-FA3464937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2565400"/>
            <a:ext cx="1728787" cy="4318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表示层</a:t>
            </a:r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6389F604-C8E6-E647-B1A5-8D3D452E0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2997200"/>
            <a:ext cx="1728787" cy="4318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会话层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D474C6A3-7370-4C4E-A627-7E4C3B4F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430588"/>
            <a:ext cx="1728787" cy="431800"/>
          </a:xfrm>
          <a:prstGeom prst="rect">
            <a:avLst/>
          </a:prstGeom>
          <a:solidFill>
            <a:srgbClr val="00FF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传输层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E6767C92-1400-E647-9948-99E495F0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862388"/>
            <a:ext cx="1728787" cy="431800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网络层</a:t>
            </a:r>
          </a:p>
        </p:txBody>
      </p: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206CAB86-D30B-364D-8EE3-6ACC25D5E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2133600"/>
            <a:ext cx="1728787" cy="431800"/>
          </a:xfrm>
          <a:prstGeom prst="rect">
            <a:avLst/>
          </a:prstGeom>
          <a:solidFill>
            <a:srgbClr val="FF99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应用层</a:t>
            </a: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8A3160B6-D5E9-B546-BE69-0AD2DABE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4725988"/>
            <a:ext cx="1728787" cy="431800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物理层</a:t>
            </a:r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AAEE494D-7C1E-6540-90B0-619D696E7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4294188"/>
            <a:ext cx="1728787" cy="431800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数据链路层</a:t>
            </a:r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1C592205-B349-C94B-A732-33DF1FF9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2565400"/>
            <a:ext cx="1728787" cy="4318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表示层</a:t>
            </a:r>
          </a:p>
        </p:txBody>
      </p:sp>
      <p:sp>
        <p:nvSpPr>
          <p:cNvPr id="16398" name="Rectangle 14">
            <a:extLst>
              <a:ext uri="{FF2B5EF4-FFF2-40B4-BE49-F238E27FC236}">
                <a16:creationId xmlns:a16="http://schemas.microsoft.com/office/drawing/2014/main" id="{4002A1FC-75A0-654F-8982-81805AA13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2997200"/>
            <a:ext cx="1728787" cy="4318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会话层</a:t>
            </a:r>
          </a:p>
        </p:txBody>
      </p:sp>
      <p:sp>
        <p:nvSpPr>
          <p:cNvPr id="16399" name="Rectangle 15">
            <a:extLst>
              <a:ext uri="{FF2B5EF4-FFF2-40B4-BE49-F238E27FC236}">
                <a16:creationId xmlns:a16="http://schemas.microsoft.com/office/drawing/2014/main" id="{EC87C9ED-96A7-C541-A684-7BDAFAF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3430588"/>
            <a:ext cx="1728787" cy="431800"/>
          </a:xfrm>
          <a:prstGeom prst="rect">
            <a:avLst/>
          </a:prstGeom>
          <a:solidFill>
            <a:srgbClr val="00FF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传输层</a:t>
            </a:r>
          </a:p>
        </p:txBody>
      </p:sp>
      <p:sp>
        <p:nvSpPr>
          <p:cNvPr id="16400" name="Rectangle 16">
            <a:extLst>
              <a:ext uri="{FF2B5EF4-FFF2-40B4-BE49-F238E27FC236}">
                <a16:creationId xmlns:a16="http://schemas.microsoft.com/office/drawing/2014/main" id="{9A1C3A20-AC82-AB43-B634-B6E780D1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3862388"/>
            <a:ext cx="1728787" cy="431800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网络层</a:t>
            </a:r>
          </a:p>
        </p:txBody>
      </p:sp>
      <p:sp>
        <p:nvSpPr>
          <p:cNvPr id="16401" name="Rectangle 17">
            <a:extLst>
              <a:ext uri="{FF2B5EF4-FFF2-40B4-BE49-F238E27FC236}">
                <a16:creationId xmlns:a16="http://schemas.microsoft.com/office/drawing/2014/main" id="{3708EF10-C30F-2D47-8AFF-D37B8AB8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2133600"/>
            <a:ext cx="1728787" cy="431800"/>
          </a:xfrm>
          <a:prstGeom prst="rect">
            <a:avLst/>
          </a:prstGeom>
          <a:solidFill>
            <a:srgbClr val="FF99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应用层</a:t>
            </a:r>
          </a:p>
        </p:txBody>
      </p:sp>
      <p:sp>
        <p:nvSpPr>
          <p:cNvPr id="16402" name="Line 18">
            <a:extLst>
              <a:ext uri="{FF2B5EF4-FFF2-40B4-BE49-F238E27FC236}">
                <a16:creationId xmlns:a16="http://schemas.microsoft.com/office/drawing/2014/main" id="{02184828-67AD-EB41-846F-5FE148BE9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5" y="5157788"/>
            <a:ext cx="0" cy="360362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3" name="Line 19">
            <a:extLst>
              <a:ext uri="{FF2B5EF4-FFF2-40B4-BE49-F238E27FC236}">
                <a16:creationId xmlns:a16="http://schemas.microsoft.com/office/drawing/2014/main" id="{BF977EEF-1D19-B449-B8BA-86E0BDF06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5" y="5518150"/>
            <a:ext cx="4103688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4" name="Line 20">
            <a:extLst>
              <a:ext uri="{FF2B5EF4-FFF2-40B4-BE49-F238E27FC236}">
                <a16:creationId xmlns:a16="http://schemas.microsoft.com/office/drawing/2014/main" id="{CD95732C-EC97-9D49-948A-2A14BFB77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9963" y="5157788"/>
            <a:ext cx="0" cy="360362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5" name="Line 23">
            <a:extLst>
              <a:ext uri="{FF2B5EF4-FFF2-40B4-BE49-F238E27FC236}">
                <a16:creationId xmlns:a16="http://schemas.microsoft.com/office/drawing/2014/main" id="{E89235DE-ABEB-A245-8379-D8AD47480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2565400"/>
            <a:ext cx="799306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6" name="Line 24">
            <a:extLst>
              <a:ext uri="{FF2B5EF4-FFF2-40B4-BE49-F238E27FC236}">
                <a16:creationId xmlns:a16="http://schemas.microsoft.com/office/drawing/2014/main" id="{391FC9F5-1AC7-DB46-9118-AF3CE7C03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2133600"/>
            <a:ext cx="842486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7" name="Line 25">
            <a:extLst>
              <a:ext uri="{FF2B5EF4-FFF2-40B4-BE49-F238E27FC236}">
                <a16:creationId xmlns:a16="http://schemas.microsoft.com/office/drawing/2014/main" id="{9E88C41E-6747-D044-88BB-F5CB7F572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157788"/>
            <a:ext cx="842486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8" name="Line 26">
            <a:extLst>
              <a:ext uri="{FF2B5EF4-FFF2-40B4-BE49-F238E27FC236}">
                <a16:creationId xmlns:a16="http://schemas.microsoft.com/office/drawing/2014/main" id="{30572246-E235-1547-AD0F-087C8A422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4291014"/>
            <a:ext cx="8424862" cy="1587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9" name="Line 27">
            <a:extLst>
              <a:ext uri="{FF2B5EF4-FFF2-40B4-BE49-F238E27FC236}">
                <a16:creationId xmlns:a16="http://schemas.microsoft.com/office/drawing/2014/main" id="{95967EF4-C5C2-AB4D-8EDA-14CD7B86D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3860800"/>
            <a:ext cx="799306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0" name="Line 28">
            <a:extLst>
              <a:ext uri="{FF2B5EF4-FFF2-40B4-BE49-F238E27FC236}">
                <a16:creationId xmlns:a16="http://schemas.microsoft.com/office/drawing/2014/main" id="{17606B35-A49A-0544-934C-FAA44D80F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8" y="3429000"/>
            <a:ext cx="7993062" cy="0"/>
          </a:xfrm>
          <a:prstGeom prst="line">
            <a:avLst/>
          </a:prstGeom>
          <a:noFill/>
          <a:ln w="9525" cmpd="sng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1" name="Rectangle 31">
            <a:extLst>
              <a:ext uri="{FF2B5EF4-FFF2-40B4-BE49-F238E27FC236}">
                <a16:creationId xmlns:a16="http://schemas.microsoft.com/office/drawing/2014/main" id="{B4046AED-EAE5-B941-A0D2-63073F9E9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4365625"/>
            <a:ext cx="2054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Ethernet MAC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/>
              <a:t>Ethernet PHY</a:t>
            </a:r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16412" name="Rectangle 32">
            <a:extLst>
              <a:ext uri="{FF2B5EF4-FFF2-40B4-BE49-F238E27FC236}">
                <a16:creationId xmlns:a16="http://schemas.microsoft.com/office/drawing/2014/main" id="{F1FE2929-D21E-F647-B55C-1460B9452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3429001"/>
            <a:ext cx="2054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TCP/UDP</a:t>
            </a:r>
            <a:r>
              <a:rPr lang="en-US" altLang="zh-CN"/>
              <a:t>…</a:t>
            </a:r>
          </a:p>
        </p:txBody>
      </p:sp>
      <p:sp>
        <p:nvSpPr>
          <p:cNvPr id="16413" name="Rectangle 33">
            <a:extLst>
              <a:ext uri="{FF2B5EF4-FFF2-40B4-BE49-F238E27FC236}">
                <a16:creationId xmlns:a16="http://schemas.microsoft.com/office/drawing/2014/main" id="{AC474AE3-8841-AD48-ADAB-DA08EC8AC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3862389"/>
            <a:ext cx="2054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IP/ICMP</a:t>
            </a:r>
            <a:r>
              <a:rPr lang="en-US" altLang="zh-CN"/>
              <a:t>…</a:t>
            </a:r>
          </a:p>
        </p:txBody>
      </p:sp>
      <p:sp>
        <p:nvSpPr>
          <p:cNvPr id="16414" name="Rectangle 34">
            <a:extLst>
              <a:ext uri="{FF2B5EF4-FFF2-40B4-BE49-F238E27FC236}">
                <a16:creationId xmlns:a16="http://schemas.microsoft.com/office/drawing/2014/main" id="{D624BF2C-2991-F747-87D9-10062BF78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2133601"/>
            <a:ext cx="2484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HTTP/FTP/DHCP…</a:t>
            </a:r>
            <a:endParaRPr lang="en-US" altLang="zh-CN"/>
          </a:p>
        </p:txBody>
      </p:sp>
      <p:sp>
        <p:nvSpPr>
          <p:cNvPr id="16415" name="Rectangle 35">
            <a:extLst>
              <a:ext uri="{FF2B5EF4-FFF2-40B4-BE49-F238E27FC236}">
                <a16:creationId xmlns:a16="http://schemas.microsoft.com/office/drawing/2014/main" id="{C631AB50-CBCB-F64A-9C43-0CB4AABCB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781301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>
                <a:ea typeface="黑体" panose="02010609060101010101" pitchFamily="49" charset="-122"/>
              </a:rPr>
              <a:t>未定义</a:t>
            </a:r>
          </a:p>
        </p:txBody>
      </p:sp>
      <p:sp>
        <p:nvSpPr>
          <p:cNvPr id="16416" name="Rectangle 43">
            <a:extLst>
              <a:ext uri="{FF2B5EF4-FFF2-40B4-BE49-F238E27FC236}">
                <a16:creationId xmlns:a16="http://schemas.microsoft.com/office/drawing/2014/main" id="{95852B74-F94C-3847-A2B1-DDCDB6FC6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4365626"/>
            <a:ext cx="395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>
                <a:ea typeface="黑体" panose="02010609060101010101" pitchFamily="49" charset="-122"/>
              </a:rPr>
              <a:t>硬件</a:t>
            </a:r>
          </a:p>
        </p:txBody>
      </p:sp>
      <p:sp>
        <p:nvSpPr>
          <p:cNvPr id="16417" name="Rectangle 44">
            <a:extLst>
              <a:ext uri="{FF2B5EF4-FFF2-40B4-BE49-F238E27FC236}">
                <a16:creationId xmlns:a16="http://schemas.microsoft.com/office/drawing/2014/main" id="{90575E53-3B95-D143-886D-70B49F61C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014664"/>
            <a:ext cx="395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>
                <a:ea typeface="黑体" panose="02010609060101010101" pitchFamily="49" charset="-122"/>
              </a:rPr>
              <a:t>软件</a:t>
            </a:r>
          </a:p>
        </p:txBody>
      </p:sp>
      <p:sp>
        <p:nvSpPr>
          <p:cNvPr id="16418" name="Text Box 45">
            <a:extLst>
              <a:ext uri="{FF2B5EF4-FFF2-40B4-BE49-F238E27FC236}">
                <a16:creationId xmlns:a16="http://schemas.microsoft.com/office/drawing/2014/main" id="{472A94CA-1DCB-F744-989C-5480E9D92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628776"/>
            <a:ext cx="1619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3300"/>
                </a:solidFill>
              </a:rPr>
              <a:t>TCP/IP</a:t>
            </a:r>
            <a:r>
              <a:rPr lang="zh-CN" altLang="en-US">
                <a:solidFill>
                  <a:srgbClr val="FF3300"/>
                </a:solidFill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0200333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"/>
                            </p:stCondLst>
                            <p:childTnLst>
                              <p:par>
                                <p:cTn id="9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"/>
                            </p:stCondLst>
                            <p:childTnLst>
                              <p:par>
                                <p:cTn id="9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"/>
                            </p:stCondLst>
                            <p:childTnLst>
                              <p:par>
                                <p:cTn id="9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  <p:bldP spid="16391" grpId="0" animBg="1" autoUpdateAnimBg="0"/>
      <p:bldP spid="16392" grpId="0" animBg="1" autoUpdateAnimBg="0"/>
      <p:bldP spid="16393" grpId="0" animBg="1" autoUpdateAnimBg="0"/>
      <p:bldP spid="16394" grpId="0" animBg="1" autoUpdateAnimBg="0"/>
      <p:bldP spid="16395" grpId="0" animBg="1" autoUpdateAnimBg="0"/>
      <p:bldP spid="16396" grpId="0" animBg="1" autoUpdateAnimBg="0"/>
      <p:bldP spid="16397" grpId="0" animBg="1" autoUpdateAnimBg="0"/>
      <p:bldP spid="16399" grpId="0" animBg="1" autoUpdateAnimBg="0"/>
      <p:bldP spid="16400" grpId="0" animBg="1" autoUpdateAnimBg="0"/>
      <p:bldP spid="16401" grpId="0" animBg="1" autoUpdateAnimBg="0"/>
      <p:bldP spid="16411" grpId="0" autoUpdateAnimBg="0"/>
      <p:bldP spid="16412" grpId="0" autoUpdateAnimBg="0"/>
      <p:bldP spid="16413" grpId="0" autoUpdateAnimBg="0"/>
      <p:bldP spid="16414" grpId="0" autoUpdateAnimBg="0"/>
      <p:bldP spid="16415" grpId="0" autoUpdateAnimBg="0"/>
      <p:bldP spid="16416" grpId="0" autoUpdateAnimBg="0"/>
      <p:bldP spid="16417" grpId="0" autoUpdateAnimBg="0"/>
      <p:bldP spid="16418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1AFD640-D7EF-664E-B192-D8527AD1AD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简介 </a:t>
            </a:r>
            <a:r>
              <a:rPr lang="en-US" altLang="zh-CN"/>
              <a:t>| </a:t>
            </a:r>
            <a:r>
              <a:rPr lang="en-US" altLang="zh-CN" sz="2400"/>
              <a:t>LPC1700</a:t>
            </a:r>
            <a:r>
              <a:rPr lang="zh-CN" altLang="en-US" sz="2400"/>
              <a:t>系列单片机以太网特性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DA887F64-E4EE-5540-B8D2-BE8235524C72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1471614"/>
            <a:ext cx="168275" cy="179387"/>
            <a:chOff x="0" y="0"/>
            <a:chExt cx="696" cy="698"/>
          </a:xfrm>
        </p:grpSpPr>
        <p:sp>
          <p:nvSpPr>
            <p:cNvPr id="17412" name="Oval 4">
              <a:extLst>
                <a:ext uri="{FF2B5EF4-FFF2-40B4-BE49-F238E27FC236}">
                  <a16:creationId xmlns:a16="http://schemas.microsoft.com/office/drawing/2014/main" id="{A72257B2-D67F-BF4D-9336-18A017E4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13" name="Oval 5">
              <a:extLst>
                <a:ext uri="{FF2B5EF4-FFF2-40B4-BE49-F238E27FC236}">
                  <a16:creationId xmlns:a16="http://schemas.microsoft.com/office/drawing/2014/main" id="{4292654A-F42E-9448-A02B-6D8309443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14" name="Oval 6">
              <a:extLst>
                <a:ext uri="{FF2B5EF4-FFF2-40B4-BE49-F238E27FC236}">
                  <a16:creationId xmlns:a16="http://schemas.microsoft.com/office/drawing/2014/main" id="{9CD00EF4-56BD-EC4C-AE3B-CD31FDD99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15" name="Oval 7">
              <a:extLst>
                <a:ext uri="{FF2B5EF4-FFF2-40B4-BE49-F238E27FC236}">
                  <a16:creationId xmlns:a16="http://schemas.microsoft.com/office/drawing/2014/main" id="{4D274A9D-9967-E440-843B-9B5050D52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16" name="Group 8">
            <a:extLst>
              <a:ext uri="{FF2B5EF4-FFF2-40B4-BE49-F238E27FC236}">
                <a16:creationId xmlns:a16="http://schemas.microsoft.com/office/drawing/2014/main" id="{376A18DC-5069-E34C-95CC-FA332DE33878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2500314"/>
            <a:ext cx="168275" cy="179387"/>
            <a:chOff x="0" y="0"/>
            <a:chExt cx="696" cy="698"/>
          </a:xfrm>
        </p:grpSpPr>
        <p:sp>
          <p:nvSpPr>
            <p:cNvPr id="17417" name="Oval 14">
              <a:extLst>
                <a:ext uri="{FF2B5EF4-FFF2-40B4-BE49-F238E27FC236}">
                  <a16:creationId xmlns:a16="http://schemas.microsoft.com/office/drawing/2014/main" id="{D404B509-9530-4546-A5FC-95B8B126C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18" name="Oval 15">
              <a:extLst>
                <a:ext uri="{FF2B5EF4-FFF2-40B4-BE49-F238E27FC236}">
                  <a16:creationId xmlns:a16="http://schemas.microsoft.com/office/drawing/2014/main" id="{39B4C226-11EC-CE4B-9A9F-4104CD3E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19" name="Oval 16">
              <a:extLst>
                <a:ext uri="{FF2B5EF4-FFF2-40B4-BE49-F238E27FC236}">
                  <a16:creationId xmlns:a16="http://schemas.microsoft.com/office/drawing/2014/main" id="{1FFD2A64-5869-A041-B23F-8339FA0D4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0" name="Oval 17">
              <a:extLst>
                <a:ext uri="{FF2B5EF4-FFF2-40B4-BE49-F238E27FC236}">
                  <a16:creationId xmlns:a16="http://schemas.microsoft.com/office/drawing/2014/main" id="{7A923DA2-10A7-884F-A77A-08ECA63B5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21" name="Group 13">
            <a:extLst>
              <a:ext uri="{FF2B5EF4-FFF2-40B4-BE49-F238E27FC236}">
                <a16:creationId xmlns:a16="http://schemas.microsoft.com/office/drawing/2014/main" id="{A3EFAB05-641D-8F4E-B912-7E77A4F1794C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2932114"/>
            <a:ext cx="168275" cy="179387"/>
            <a:chOff x="0" y="0"/>
            <a:chExt cx="696" cy="698"/>
          </a:xfrm>
        </p:grpSpPr>
        <p:sp>
          <p:nvSpPr>
            <p:cNvPr id="17422" name="Oval 26">
              <a:extLst>
                <a:ext uri="{FF2B5EF4-FFF2-40B4-BE49-F238E27FC236}">
                  <a16:creationId xmlns:a16="http://schemas.microsoft.com/office/drawing/2014/main" id="{42CF6AE7-1C38-E64F-984F-1794E7A68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3" name="Oval 27">
              <a:extLst>
                <a:ext uri="{FF2B5EF4-FFF2-40B4-BE49-F238E27FC236}">
                  <a16:creationId xmlns:a16="http://schemas.microsoft.com/office/drawing/2014/main" id="{8FE8F450-1FFC-FC49-9691-434D6D369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4" name="Oval 28">
              <a:extLst>
                <a:ext uri="{FF2B5EF4-FFF2-40B4-BE49-F238E27FC236}">
                  <a16:creationId xmlns:a16="http://schemas.microsoft.com/office/drawing/2014/main" id="{0B78472C-FF79-554F-A5D9-FC830F151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5" name="Oval 29">
              <a:extLst>
                <a:ext uri="{FF2B5EF4-FFF2-40B4-BE49-F238E27FC236}">
                  <a16:creationId xmlns:a16="http://schemas.microsoft.com/office/drawing/2014/main" id="{71E239FF-CE23-6C49-B1F4-BEFA80E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26" name="Group 18">
            <a:extLst>
              <a:ext uri="{FF2B5EF4-FFF2-40B4-BE49-F238E27FC236}">
                <a16:creationId xmlns:a16="http://schemas.microsoft.com/office/drawing/2014/main" id="{4E256833-8F25-0844-9F70-8CE577C3104C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3363914"/>
            <a:ext cx="168275" cy="179387"/>
            <a:chOff x="0" y="0"/>
            <a:chExt cx="696" cy="698"/>
          </a:xfrm>
        </p:grpSpPr>
        <p:sp>
          <p:nvSpPr>
            <p:cNvPr id="17427" name="Oval 31">
              <a:extLst>
                <a:ext uri="{FF2B5EF4-FFF2-40B4-BE49-F238E27FC236}">
                  <a16:creationId xmlns:a16="http://schemas.microsoft.com/office/drawing/2014/main" id="{7C901499-1DF4-EF41-97A2-4BD6B03A4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8" name="Oval 32">
              <a:extLst>
                <a:ext uri="{FF2B5EF4-FFF2-40B4-BE49-F238E27FC236}">
                  <a16:creationId xmlns:a16="http://schemas.microsoft.com/office/drawing/2014/main" id="{81DC2FF4-5723-9040-9B99-5ED773E8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29" name="Oval 33">
              <a:extLst>
                <a:ext uri="{FF2B5EF4-FFF2-40B4-BE49-F238E27FC236}">
                  <a16:creationId xmlns:a16="http://schemas.microsoft.com/office/drawing/2014/main" id="{4D94938B-D78F-4F40-887E-A5A1409E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0" name="Oval 34">
              <a:extLst>
                <a:ext uri="{FF2B5EF4-FFF2-40B4-BE49-F238E27FC236}">
                  <a16:creationId xmlns:a16="http://schemas.microsoft.com/office/drawing/2014/main" id="{FC6BDB98-765F-2F43-8503-89CC5C855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7431" name="Rectangle 35">
            <a:extLst>
              <a:ext uri="{FF2B5EF4-FFF2-40B4-BE49-F238E27FC236}">
                <a16:creationId xmlns:a16="http://schemas.microsoft.com/office/drawing/2014/main" id="{62B0525F-1916-674C-92E6-DD3C84C9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4" y="1389064"/>
            <a:ext cx="345757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支持</a:t>
            </a:r>
            <a:r>
              <a:rPr lang="en-US" altLang="zh-CN">
                <a:latin typeface="Times New Roman" panose="02020603050405020304" pitchFamily="18" charset="0"/>
              </a:rPr>
              <a:t>10/100Mbps PHY</a:t>
            </a:r>
            <a:r>
              <a:rPr lang="zh-CN" altLang="en-US">
                <a:latin typeface="Times New Roman" panose="02020603050405020304" pitchFamily="18" charset="0"/>
              </a:rPr>
              <a:t>器件，如</a:t>
            </a:r>
            <a:r>
              <a:rPr lang="en-US" altLang="zh-CN">
                <a:latin typeface="Times New Roman" panose="02020603050405020304" pitchFamily="18" charset="0"/>
              </a:rPr>
              <a:t>10 Base-T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100 Base-TX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100 Base-FX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100 Base-T4</a:t>
            </a:r>
            <a:r>
              <a:rPr lang="zh-CN" altLang="en-US"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完全兼容</a:t>
            </a:r>
            <a:r>
              <a:rPr lang="en-US" altLang="zh-CN">
                <a:latin typeface="Times New Roman" panose="02020603050405020304" pitchFamily="18" charset="0"/>
              </a:rPr>
              <a:t>IEEE802.3</a:t>
            </a:r>
            <a:r>
              <a:rPr lang="zh-CN" altLang="en-US">
                <a:latin typeface="Times New Roman" panose="02020603050405020304" pitchFamily="18" charset="0"/>
              </a:rPr>
              <a:t>标准；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支持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VLAN</a:t>
            </a: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帧；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支持发送超长帧和接收任意长度的帧；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自动冲突检测和重发；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局域网唤醒；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432" name="Rectangle 36">
            <a:extLst>
              <a:ext uri="{FF2B5EF4-FFF2-40B4-BE49-F238E27FC236}">
                <a16:creationId xmlns:a16="http://schemas.microsoft.com/office/drawing/2014/main" id="{2B1D8B6F-BBE9-2E42-9BD7-54E249820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1358900"/>
            <a:ext cx="360045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通过</a:t>
            </a:r>
            <a:r>
              <a:rPr lang="en-US" altLang="zh-CN">
                <a:latin typeface="Times New Roman" panose="02020603050405020304" pitchFamily="18" charset="0"/>
              </a:rPr>
              <a:t>RMII</a:t>
            </a:r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Reduced  Media Independent Interface</a:t>
            </a:r>
            <a:r>
              <a:rPr lang="zh-CN" altLang="en-US">
                <a:latin typeface="Times New Roman" panose="02020603050405020304" pitchFamily="18" charset="0"/>
              </a:rPr>
              <a:t>）连接外部</a:t>
            </a:r>
            <a:r>
              <a:rPr lang="en-US" altLang="zh-CN">
                <a:latin typeface="Times New Roman" panose="02020603050405020304" pitchFamily="18" charset="0"/>
              </a:rPr>
              <a:t>PHY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MIIM</a:t>
            </a:r>
            <a:r>
              <a:rPr lang="zh-CN" altLang="en-US">
                <a:latin typeface="Times New Roman" panose="02020603050405020304" pitchFamily="18" charset="0"/>
              </a:rPr>
              <a:t>管理</a:t>
            </a:r>
            <a:r>
              <a:rPr lang="en-US" altLang="zh-CN">
                <a:latin typeface="Times New Roman" panose="02020603050405020304" pitchFamily="18" charset="0"/>
              </a:rPr>
              <a:t>PHY</a:t>
            </a:r>
            <a:r>
              <a:rPr lang="zh-CN" altLang="en-US">
                <a:latin typeface="Times New Roman" panose="02020603050405020304" pitchFamily="18" charset="0"/>
              </a:rPr>
              <a:t>；</a:t>
            </a:r>
            <a:endParaRPr lang="zh-CN" altLang="en-US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映射到共享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SRAM</a:t>
            </a: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的接收和发送缓冲区；</a:t>
            </a:r>
            <a:endParaRPr lang="zh-CN" altLang="en-US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具有通过帧描述符数组分散</a:t>
            </a:r>
            <a:r>
              <a:rPr lang="en-US" altLang="zh-CN">
                <a:latin typeface="Times New Roman" panose="02020603050405020304" pitchFamily="18" charset="0"/>
              </a:rPr>
              <a:t>/</a:t>
            </a:r>
            <a:r>
              <a:rPr lang="zh-CN" altLang="en-US">
                <a:latin typeface="Times New Roman" panose="02020603050405020304" pitchFamily="18" charset="0"/>
              </a:rPr>
              <a:t>聚集以太网帧的</a:t>
            </a:r>
            <a:r>
              <a:rPr lang="en-US" altLang="zh-CN">
                <a:latin typeface="Times New Roman" panose="02020603050405020304" pitchFamily="18" charset="0"/>
              </a:rPr>
              <a:t>DMA</a:t>
            </a:r>
            <a:r>
              <a:rPr lang="zh-CN" altLang="en-US">
                <a:latin typeface="Times New Roman" panose="02020603050405020304" pitchFamily="18" charset="0"/>
              </a:rPr>
              <a:t>引擎；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通过缓冲和预取数据优化内存管理；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支持使用任何通讯介质的外部</a:t>
            </a:r>
            <a:r>
              <a:rPr lang="en-US" altLang="zh-CN">
                <a:latin typeface="Times New Roman" panose="02020603050405020304" pitchFamily="18" charset="0"/>
              </a:rPr>
              <a:t>PHY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17433" name="Group 25">
            <a:extLst>
              <a:ext uri="{FF2B5EF4-FFF2-40B4-BE49-F238E27FC236}">
                <a16:creationId xmlns:a16="http://schemas.microsoft.com/office/drawing/2014/main" id="{BA6BBA66-873F-4941-AAB0-9891550DB70F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4516439"/>
            <a:ext cx="168275" cy="179387"/>
            <a:chOff x="0" y="0"/>
            <a:chExt cx="696" cy="698"/>
          </a:xfrm>
        </p:grpSpPr>
        <p:sp>
          <p:nvSpPr>
            <p:cNvPr id="17434" name="Oval 38">
              <a:extLst>
                <a:ext uri="{FF2B5EF4-FFF2-40B4-BE49-F238E27FC236}">
                  <a16:creationId xmlns:a16="http://schemas.microsoft.com/office/drawing/2014/main" id="{429E2CD3-60DD-BA4D-860A-560ACD96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5" name="Oval 39">
              <a:extLst>
                <a:ext uri="{FF2B5EF4-FFF2-40B4-BE49-F238E27FC236}">
                  <a16:creationId xmlns:a16="http://schemas.microsoft.com/office/drawing/2014/main" id="{583F743B-5D96-9B42-9709-FDFE716AA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6" name="Oval 40">
              <a:extLst>
                <a:ext uri="{FF2B5EF4-FFF2-40B4-BE49-F238E27FC236}">
                  <a16:creationId xmlns:a16="http://schemas.microsoft.com/office/drawing/2014/main" id="{2DBA4A5A-4CA9-8B47-9F7A-7982180F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7" name="Oval 41">
              <a:extLst>
                <a:ext uri="{FF2B5EF4-FFF2-40B4-BE49-F238E27FC236}">
                  <a16:creationId xmlns:a16="http://schemas.microsoft.com/office/drawing/2014/main" id="{13CCDBCF-5DF9-5F42-BAE5-BF51284A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38" name="Group 30">
            <a:extLst>
              <a:ext uri="{FF2B5EF4-FFF2-40B4-BE49-F238E27FC236}">
                <a16:creationId xmlns:a16="http://schemas.microsoft.com/office/drawing/2014/main" id="{BB626F64-690C-B84B-91C4-1D2A19D4F06C}"/>
              </a:ext>
            </a:extLst>
          </p:cNvPr>
          <p:cNvGrpSpPr>
            <a:grpSpLocks/>
          </p:cNvGrpSpPr>
          <p:nvPr/>
        </p:nvGrpSpPr>
        <p:grpSpPr bwMode="auto">
          <a:xfrm>
            <a:off x="6245226" y="3976689"/>
            <a:ext cx="168275" cy="179387"/>
            <a:chOff x="0" y="0"/>
            <a:chExt cx="696" cy="698"/>
          </a:xfrm>
        </p:grpSpPr>
        <p:sp>
          <p:nvSpPr>
            <p:cNvPr id="17439" name="Oval 43">
              <a:extLst>
                <a:ext uri="{FF2B5EF4-FFF2-40B4-BE49-F238E27FC236}">
                  <a16:creationId xmlns:a16="http://schemas.microsoft.com/office/drawing/2014/main" id="{4C800F1C-8518-524F-ACB9-67C41A053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0" name="Oval 44">
              <a:extLst>
                <a:ext uri="{FF2B5EF4-FFF2-40B4-BE49-F238E27FC236}">
                  <a16:creationId xmlns:a16="http://schemas.microsoft.com/office/drawing/2014/main" id="{EB002C55-0957-B847-85C9-E921DB48B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1" name="Oval 45">
              <a:extLst>
                <a:ext uri="{FF2B5EF4-FFF2-40B4-BE49-F238E27FC236}">
                  <a16:creationId xmlns:a16="http://schemas.microsoft.com/office/drawing/2014/main" id="{526D2EA8-D6A4-CE4A-A274-F41EAF653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2" name="Oval 46">
              <a:extLst>
                <a:ext uri="{FF2B5EF4-FFF2-40B4-BE49-F238E27FC236}">
                  <a16:creationId xmlns:a16="http://schemas.microsoft.com/office/drawing/2014/main" id="{573335C0-6BF8-7B4A-A826-69540B40C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43" name="Group 35">
            <a:extLst>
              <a:ext uri="{FF2B5EF4-FFF2-40B4-BE49-F238E27FC236}">
                <a16:creationId xmlns:a16="http://schemas.microsoft.com/office/drawing/2014/main" id="{F3E55E4B-0976-674A-BE02-B82397A6DB9E}"/>
              </a:ext>
            </a:extLst>
          </p:cNvPr>
          <p:cNvGrpSpPr>
            <a:grpSpLocks/>
          </p:cNvGrpSpPr>
          <p:nvPr/>
        </p:nvGrpSpPr>
        <p:grpSpPr bwMode="auto">
          <a:xfrm>
            <a:off x="2282826" y="4084639"/>
            <a:ext cx="168275" cy="179387"/>
            <a:chOff x="0" y="0"/>
            <a:chExt cx="696" cy="698"/>
          </a:xfrm>
        </p:grpSpPr>
        <p:sp>
          <p:nvSpPr>
            <p:cNvPr id="17444" name="Oval 48">
              <a:extLst>
                <a:ext uri="{FF2B5EF4-FFF2-40B4-BE49-F238E27FC236}">
                  <a16:creationId xmlns:a16="http://schemas.microsoft.com/office/drawing/2014/main" id="{93589191-4F9A-F04E-B653-440CE7C7C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5" name="Oval 49">
              <a:extLst>
                <a:ext uri="{FF2B5EF4-FFF2-40B4-BE49-F238E27FC236}">
                  <a16:creationId xmlns:a16="http://schemas.microsoft.com/office/drawing/2014/main" id="{3D89AEE5-DEEF-024A-8A48-1D8CB808D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6" name="Oval 50">
              <a:extLst>
                <a:ext uri="{FF2B5EF4-FFF2-40B4-BE49-F238E27FC236}">
                  <a16:creationId xmlns:a16="http://schemas.microsoft.com/office/drawing/2014/main" id="{1DF3E0CE-1917-DF40-8CB9-3BF45EF1A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47" name="Oval 51">
              <a:extLst>
                <a:ext uri="{FF2B5EF4-FFF2-40B4-BE49-F238E27FC236}">
                  <a16:creationId xmlns:a16="http://schemas.microsoft.com/office/drawing/2014/main" id="{74464473-8736-8745-9115-CCC07E35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48" name="Group 40">
            <a:extLst>
              <a:ext uri="{FF2B5EF4-FFF2-40B4-BE49-F238E27FC236}">
                <a16:creationId xmlns:a16="http://schemas.microsoft.com/office/drawing/2014/main" id="{47AD813E-B396-2E4E-8669-308162227711}"/>
              </a:ext>
            </a:extLst>
          </p:cNvPr>
          <p:cNvGrpSpPr>
            <a:grpSpLocks/>
          </p:cNvGrpSpPr>
          <p:nvPr/>
        </p:nvGrpSpPr>
        <p:grpSpPr bwMode="auto">
          <a:xfrm>
            <a:off x="6208714" y="1466850"/>
            <a:ext cx="168275" cy="179388"/>
            <a:chOff x="0" y="0"/>
            <a:chExt cx="696" cy="698"/>
          </a:xfrm>
        </p:grpSpPr>
        <p:sp>
          <p:nvSpPr>
            <p:cNvPr id="17449" name="Oval 53">
              <a:extLst>
                <a:ext uri="{FF2B5EF4-FFF2-40B4-BE49-F238E27FC236}">
                  <a16:creationId xmlns:a16="http://schemas.microsoft.com/office/drawing/2014/main" id="{FF61B5F9-1EF8-764F-B790-3C48C93D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0" name="Oval 54">
              <a:extLst>
                <a:ext uri="{FF2B5EF4-FFF2-40B4-BE49-F238E27FC236}">
                  <a16:creationId xmlns:a16="http://schemas.microsoft.com/office/drawing/2014/main" id="{250C464F-0456-BD4B-86D1-0DC201687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1" name="Oval 55">
              <a:extLst>
                <a:ext uri="{FF2B5EF4-FFF2-40B4-BE49-F238E27FC236}">
                  <a16:creationId xmlns:a16="http://schemas.microsoft.com/office/drawing/2014/main" id="{35438880-49F2-9743-92D0-6BF4A0A2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2" name="Oval 56">
              <a:extLst>
                <a:ext uri="{FF2B5EF4-FFF2-40B4-BE49-F238E27FC236}">
                  <a16:creationId xmlns:a16="http://schemas.microsoft.com/office/drawing/2014/main" id="{BDECF4CE-D526-494D-A0BB-DD27B451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53" name="Group 45">
            <a:extLst>
              <a:ext uri="{FF2B5EF4-FFF2-40B4-BE49-F238E27FC236}">
                <a16:creationId xmlns:a16="http://schemas.microsoft.com/office/drawing/2014/main" id="{C149C8BE-2146-104B-B993-EC019BD44CC3}"/>
              </a:ext>
            </a:extLst>
          </p:cNvPr>
          <p:cNvGrpSpPr>
            <a:grpSpLocks/>
          </p:cNvGrpSpPr>
          <p:nvPr/>
        </p:nvGrpSpPr>
        <p:grpSpPr bwMode="auto">
          <a:xfrm>
            <a:off x="6219826" y="2500314"/>
            <a:ext cx="168275" cy="179387"/>
            <a:chOff x="0" y="0"/>
            <a:chExt cx="696" cy="698"/>
          </a:xfrm>
        </p:grpSpPr>
        <p:sp>
          <p:nvSpPr>
            <p:cNvPr id="17454" name="Oval 58">
              <a:extLst>
                <a:ext uri="{FF2B5EF4-FFF2-40B4-BE49-F238E27FC236}">
                  <a16:creationId xmlns:a16="http://schemas.microsoft.com/office/drawing/2014/main" id="{27701B02-29D6-1746-9519-0CE249D92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5" name="Oval 59">
              <a:extLst>
                <a:ext uri="{FF2B5EF4-FFF2-40B4-BE49-F238E27FC236}">
                  <a16:creationId xmlns:a16="http://schemas.microsoft.com/office/drawing/2014/main" id="{1119B464-936D-774A-8DD5-C7B1033CE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6" name="Oval 60">
              <a:extLst>
                <a:ext uri="{FF2B5EF4-FFF2-40B4-BE49-F238E27FC236}">
                  <a16:creationId xmlns:a16="http://schemas.microsoft.com/office/drawing/2014/main" id="{C63EEC0A-7E35-434E-9DE2-BE9DDCB19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7" name="Oval 61">
              <a:extLst>
                <a:ext uri="{FF2B5EF4-FFF2-40B4-BE49-F238E27FC236}">
                  <a16:creationId xmlns:a16="http://schemas.microsoft.com/office/drawing/2014/main" id="{A07BFA77-93D9-AD4B-9440-3F3C11876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58" name="Group 50">
            <a:extLst>
              <a:ext uri="{FF2B5EF4-FFF2-40B4-BE49-F238E27FC236}">
                <a16:creationId xmlns:a16="http://schemas.microsoft.com/office/drawing/2014/main" id="{15B0917A-7E12-734C-8F79-E9364163E6F2}"/>
              </a:ext>
            </a:extLst>
          </p:cNvPr>
          <p:cNvGrpSpPr>
            <a:grpSpLocks/>
          </p:cNvGrpSpPr>
          <p:nvPr/>
        </p:nvGrpSpPr>
        <p:grpSpPr bwMode="auto">
          <a:xfrm>
            <a:off x="6232526" y="3221039"/>
            <a:ext cx="168275" cy="179387"/>
            <a:chOff x="0" y="0"/>
            <a:chExt cx="696" cy="698"/>
          </a:xfrm>
        </p:grpSpPr>
        <p:sp>
          <p:nvSpPr>
            <p:cNvPr id="17459" name="Oval 63">
              <a:extLst>
                <a:ext uri="{FF2B5EF4-FFF2-40B4-BE49-F238E27FC236}">
                  <a16:creationId xmlns:a16="http://schemas.microsoft.com/office/drawing/2014/main" id="{520C059E-0015-D747-997B-6F1C79569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0" name="Oval 64">
              <a:extLst>
                <a:ext uri="{FF2B5EF4-FFF2-40B4-BE49-F238E27FC236}">
                  <a16:creationId xmlns:a16="http://schemas.microsoft.com/office/drawing/2014/main" id="{53FC7CBA-A1C7-6347-BCC0-8DDF4ABD5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1" name="Oval 65">
              <a:extLst>
                <a:ext uri="{FF2B5EF4-FFF2-40B4-BE49-F238E27FC236}">
                  <a16:creationId xmlns:a16="http://schemas.microsoft.com/office/drawing/2014/main" id="{EE982849-9E3B-A94B-A583-222CF7E0E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2" name="Oval 66">
              <a:extLst>
                <a:ext uri="{FF2B5EF4-FFF2-40B4-BE49-F238E27FC236}">
                  <a16:creationId xmlns:a16="http://schemas.microsoft.com/office/drawing/2014/main" id="{1BCD125D-CA08-A24B-AD65-EAE6128CB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7463" name="Group 55">
            <a:extLst>
              <a:ext uri="{FF2B5EF4-FFF2-40B4-BE49-F238E27FC236}">
                <a16:creationId xmlns:a16="http://schemas.microsoft.com/office/drawing/2014/main" id="{D4B0B3CF-C716-E541-A810-3A50225394BB}"/>
              </a:ext>
            </a:extLst>
          </p:cNvPr>
          <p:cNvGrpSpPr>
            <a:grpSpLocks/>
          </p:cNvGrpSpPr>
          <p:nvPr/>
        </p:nvGrpSpPr>
        <p:grpSpPr bwMode="auto">
          <a:xfrm>
            <a:off x="6256339" y="4695825"/>
            <a:ext cx="168275" cy="179388"/>
            <a:chOff x="0" y="0"/>
            <a:chExt cx="696" cy="698"/>
          </a:xfrm>
        </p:grpSpPr>
        <p:sp>
          <p:nvSpPr>
            <p:cNvPr id="17464" name="Oval 140">
              <a:extLst>
                <a:ext uri="{FF2B5EF4-FFF2-40B4-BE49-F238E27FC236}">
                  <a16:creationId xmlns:a16="http://schemas.microsoft.com/office/drawing/2014/main" id="{7F158BCF-819E-8043-B6F5-514B91208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96" cy="698"/>
            </a:xfrm>
            <a:prstGeom prst="ellipse">
              <a:avLst/>
            </a:prstGeom>
            <a:gradFill rotWithShape="1">
              <a:gsLst>
                <a:gs pos="0">
                  <a:srgbClr val="004776"/>
                </a:gs>
                <a:gs pos="100000">
                  <a:srgbClr val="0099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5" name="Oval 141">
              <a:extLst>
                <a:ext uri="{FF2B5EF4-FFF2-40B4-BE49-F238E27FC236}">
                  <a16:creationId xmlns:a16="http://schemas.microsoft.com/office/drawing/2014/main" id="{B7B034E8-A207-CE42-9653-E2D8EEC0C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" y="9"/>
              <a:ext cx="680" cy="680"/>
            </a:xfrm>
            <a:prstGeom prst="ellipse">
              <a:avLst/>
            </a:prstGeom>
            <a:gradFill rotWithShape="1">
              <a:gsLst>
                <a:gs pos="0">
                  <a:srgbClr val="0099FF">
                    <a:alpha val="0"/>
                  </a:srgbClr>
                </a:gs>
                <a:gs pos="100000">
                  <a:srgbClr val="A6DB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6" name="Oval 142">
              <a:extLst>
                <a:ext uri="{FF2B5EF4-FFF2-40B4-BE49-F238E27FC236}">
                  <a16:creationId xmlns:a16="http://schemas.microsoft.com/office/drawing/2014/main" id="{9B95B8E2-E516-944C-ABD1-19AD088F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" y="31"/>
              <a:ext cx="647" cy="636"/>
            </a:xfrm>
            <a:prstGeom prst="ellipse">
              <a:avLst/>
            </a:prstGeom>
            <a:gradFill rotWithShape="1">
              <a:gsLst>
                <a:gs pos="0">
                  <a:srgbClr val="0079CA"/>
                </a:gs>
                <a:gs pos="100000">
                  <a:srgbClr val="0099FF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67" name="Oval 143">
              <a:extLst>
                <a:ext uri="{FF2B5EF4-FFF2-40B4-BE49-F238E27FC236}">
                  <a16:creationId xmlns:a16="http://schemas.microsoft.com/office/drawing/2014/main" id="{4711B3E8-92AA-1049-905E-D7FCA673C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" y="10"/>
              <a:ext cx="576" cy="51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99FF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45094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1" grpId="0" autoUpdateAnimBg="0"/>
      <p:bldP spid="1743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3F31B4E-3E1A-4D44-88E3-194A25A18C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zh-CN"/>
              <a:t>硬件连接</a:t>
            </a:r>
          </a:p>
        </p:txBody>
      </p:sp>
      <p:pic>
        <p:nvPicPr>
          <p:cNvPr id="19459" name="Picture 52" descr="gaosu2 Untitled">
            <a:extLst>
              <a:ext uri="{FF2B5EF4-FFF2-40B4-BE49-F238E27FC236}">
                <a16:creationId xmlns:a16="http://schemas.microsoft.com/office/drawing/2014/main" id="{7FE9D46D-220F-3941-A9DD-48B64C6C7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700213"/>
            <a:ext cx="10715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0" name="Group 4">
            <a:extLst>
              <a:ext uri="{FF2B5EF4-FFF2-40B4-BE49-F238E27FC236}">
                <a16:creationId xmlns:a16="http://schemas.microsoft.com/office/drawing/2014/main" id="{9E2CAAA4-4A89-EA4B-8EF9-F62E6F87BDD4}"/>
              </a:ext>
            </a:extLst>
          </p:cNvPr>
          <p:cNvGrpSpPr>
            <a:grpSpLocks/>
          </p:cNvGrpSpPr>
          <p:nvPr/>
        </p:nvGrpSpPr>
        <p:grpSpPr bwMode="auto">
          <a:xfrm>
            <a:off x="8183563" y="3068639"/>
            <a:ext cx="1727200" cy="2376487"/>
            <a:chOff x="0" y="0"/>
            <a:chExt cx="1088" cy="1497"/>
          </a:xfrm>
        </p:grpSpPr>
        <p:sp>
          <p:nvSpPr>
            <p:cNvPr id="19461" name="Rectangle 174">
              <a:extLst>
                <a:ext uri="{FF2B5EF4-FFF2-40B4-BE49-F238E27FC236}">
                  <a16:creationId xmlns:a16="http://schemas.microsoft.com/office/drawing/2014/main" id="{DF693627-ABBB-7243-968C-E3BD726FE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0"/>
              <a:ext cx="907" cy="1497"/>
            </a:xfrm>
            <a:prstGeom prst="rect">
              <a:avLst/>
            </a:prstGeom>
            <a:solidFill>
              <a:srgbClr val="BFBFB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2" name="Rectangle 175">
              <a:extLst>
                <a:ext uri="{FF2B5EF4-FFF2-40B4-BE49-F238E27FC236}">
                  <a16:creationId xmlns:a16="http://schemas.microsoft.com/office/drawing/2014/main" id="{17E6109D-C2B4-E142-8272-FCDF940AF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155"/>
              <a:ext cx="136" cy="15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3" name="Rectangle 176">
              <a:extLst>
                <a:ext uri="{FF2B5EF4-FFF2-40B4-BE49-F238E27FC236}">
                  <a16:creationId xmlns:a16="http://schemas.microsoft.com/office/drawing/2014/main" id="{476C3711-CFF2-4F4A-A704-0F717F52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5"/>
              <a:ext cx="45" cy="15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4" name="Rectangle 177">
              <a:extLst>
                <a:ext uri="{FF2B5EF4-FFF2-40B4-BE49-F238E27FC236}">
                  <a16:creationId xmlns:a16="http://schemas.microsoft.com/office/drawing/2014/main" id="{42347FD7-7DAA-2F48-BCAE-275815721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464"/>
              <a:ext cx="136" cy="15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5" name="Rectangle 178">
              <a:extLst>
                <a:ext uri="{FF2B5EF4-FFF2-40B4-BE49-F238E27FC236}">
                  <a16:creationId xmlns:a16="http://schemas.microsoft.com/office/drawing/2014/main" id="{1683403C-5531-0B40-A10C-5D0F5CB82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4"/>
              <a:ext cx="45" cy="15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6" name="Rectangle 179">
              <a:extLst>
                <a:ext uri="{FF2B5EF4-FFF2-40B4-BE49-F238E27FC236}">
                  <a16:creationId xmlns:a16="http://schemas.microsoft.com/office/drawing/2014/main" id="{983307BB-FCD9-FA48-8DE0-3A23B7E0B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775"/>
              <a:ext cx="136" cy="15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7" name="Rectangle 180">
              <a:extLst>
                <a:ext uri="{FF2B5EF4-FFF2-40B4-BE49-F238E27FC236}">
                  <a16:creationId xmlns:a16="http://schemas.microsoft.com/office/drawing/2014/main" id="{1F19171B-9161-2C40-A59F-A7B13939B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75"/>
              <a:ext cx="45" cy="15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8" name="Rectangle 181">
              <a:extLst>
                <a:ext uri="{FF2B5EF4-FFF2-40B4-BE49-F238E27FC236}">
                  <a16:creationId xmlns:a16="http://schemas.microsoft.com/office/drawing/2014/main" id="{A5F691B0-12B0-064B-85B6-859D972D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1084"/>
              <a:ext cx="136" cy="15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69" name="Rectangle 182">
              <a:extLst>
                <a:ext uri="{FF2B5EF4-FFF2-40B4-BE49-F238E27FC236}">
                  <a16:creationId xmlns:a16="http://schemas.microsoft.com/office/drawing/2014/main" id="{2E3A25EF-B4E2-DF48-A9E9-861C94719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"/>
              <a:ext cx="45" cy="15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70" name="Rectangle 191">
              <a:extLst>
                <a:ext uri="{FF2B5EF4-FFF2-40B4-BE49-F238E27FC236}">
                  <a16:creationId xmlns:a16="http://schemas.microsoft.com/office/drawing/2014/main" id="{9FE58412-01C8-4E44-ABBC-43BDA238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590"/>
              <a:ext cx="45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PHY</a:t>
              </a:r>
            </a:p>
          </p:txBody>
        </p:sp>
      </p:grpSp>
      <p:sp>
        <p:nvSpPr>
          <p:cNvPr id="19471" name="AutoShape 401">
            <a:extLst>
              <a:ext uri="{FF2B5EF4-FFF2-40B4-BE49-F238E27FC236}">
                <a16:creationId xmlns:a16="http://schemas.microsoft.com/office/drawing/2014/main" id="{DED64D70-7B2E-764B-A0F6-E6D62F84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3213101"/>
            <a:ext cx="1871662" cy="504825"/>
          </a:xfrm>
          <a:prstGeom prst="leftRightArrow">
            <a:avLst>
              <a:gd name="adj1" fmla="val 50000"/>
              <a:gd name="adj2" fmla="val 74151"/>
            </a:avLst>
          </a:prstGeom>
          <a:solidFill>
            <a:schemeClr val="accent1"/>
          </a:solidFill>
          <a:ln w="9525" cmpd="sng">
            <a:solidFill>
              <a:srgbClr val="1E4649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2999"/>
              </a:srgbClr>
            </a:outerShdw>
          </a:effec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2" name="AutoShape 402">
            <a:extLst>
              <a:ext uri="{FF2B5EF4-FFF2-40B4-BE49-F238E27FC236}">
                <a16:creationId xmlns:a16="http://schemas.microsoft.com/office/drawing/2014/main" id="{B3FED90A-0CD1-E645-A6D4-A5DB1AD0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652964"/>
            <a:ext cx="1871662" cy="504825"/>
          </a:xfrm>
          <a:prstGeom prst="leftRightArrow">
            <a:avLst>
              <a:gd name="adj1" fmla="val 50000"/>
              <a:gd name="adj2" fmla="val 74151"/>
            </a:avLst>
          </a:prstGeom>
          <a:solidFill>
            <a:schemeClr val="accent1"/>
          </a:solidFill>
          <a:ln w="9525" cmpd="sng">
            <a:solidFill>
              <a:srgbClr val="1E4649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2999"/>
              </a:srgbClr>
            </a:outerShdw>
          </a:effec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3" name="Text Box 403">
            <a:extLst>
              <a:ext uri="{FF2B5EF4-FFF2-40B4-BE49-F238E27FC236}">
                <a16:creationId xmlns:a16="http://schemas.microsoft.com/office/drawing/2014/main" id="{4833C718-74BF-3646-8AE5-DE7C96E43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8938" y="2889251"/>
            <a:ext cx="1008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RMII</a:t>
            </a:r>
          </a:p>
        </p:txBody>
      </p:sp>
      <p:sp>
        <p:nvSpPr>
          <p:cNvPr id="19474" name="Text Box 404">
            <a:extLst>
              <a:ext uri="{FF2B5EF4-FFF2-40B4-BE49-F238E27FC236}">
                <a16:creationId xmlns:a16="http://schemas.microsoft.com/office/drawing/2014/main" id="{997255C5-647C-2E44-8B99-77CBBCF08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4368801"/>
            <a:ext cx="1008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MIIM</a:t>
            </a:r>
          </a:p>
        </p:txBody>
      </p: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5D8E5FB1-423B-384E-9A86-BE2676071647}"/>
              </a:ext>
            </a:extLst>
          </p:cNvPr>
          <p:cNvGrpSpPr>
            <a:grpSpLocks/>
          </p:cNvGrpSpPr>
          <p:nvPr/>
        </p:nvGrpSpPr>
        <p:grpSpPr bwMode="auto">
          <a:xfrm>
            <a:off x="3216275" y="981076"/>
            <a:ext cx="2952750" cy="4968875"/>
            <a:chOff x="0" y="0"/>
            <a:chExt cx="1860" cy="3130"/>
          </a:xfrm>
        </p:grpSpPr>
        <p:sp>
          <p:nvSpPr>
            <p:cNvPr id="19476" name="Rectangle 265">
              <a:extLst>
                <a:ext uri="{FF2B5EF4-FFF2-40B4-BE49-F238E27FC236}">
                  <a16:creationId xmlns:a16="http://schemas.microsoft.com/office/drawing/2014/main" id="{40291FB8-9513-A44C-8D90-6D24BC4F3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136"/>
              <a:ext cx="91" cy="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77" name="AutoShape 76">
              <a:extLst>
                <a:ext uri="{FF2B5EF4-FFF2-40B4-BE49-F238E27FC236}">
                  <a16:creationId xmlns:a16="http://schemas.microsoft.com/office/drawing/2014/main" id="{89223599-DEB0-8140-A515-AFBAF443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81"/>
              <a:ext cx="1496" cy="2766"/>
            </a:xfrm>
            <a:prstGeom prst="flowChartAlternateProcess">
              <a:avLst/>
            </a:prstGeom>
            <a:solidFill>
              <a:srgbClr val="BFBFB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78" name="Rectangle 77">
              <a:extLst>
                <a:ext uri="{FF2B5EF4-FFF2-40B4-BE49-F238E27FC236}">
                  <a16:creationId xmlns:a16="http://schemas.microsoft.com/office/drawing/2014/main" id="{3CC08890-AD60-4C4F-B39F-2BE51B6E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453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79" name="Rectangle 78">
              <a:extLst>
                <a:ext uri="{FF2B5EF4-FFF2-40B4-BE49-F238E27FC236}">
                  <a16:creationId xmlns:a16="http://schemas.microsoft.com/office/drawing/2014/main" id="{D807AB16-BC9C-1D4F-B374-E4328675B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453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0" name="Rectangle 79">
              <a:extLst>
                <a:ext uri="{FF2B5EF4-FFF2-40B4-BE49-F238E27FC236}">
                  <a16:creationId xmlns:a16="http://schemas.microsoft.com/office/drawing/2014/main" id="{2905F946-6A45-564B-92B0-33CD4DB85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703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1" name="Rectangle 80">
              <a:extLst>
                <a:ext uri="{FF2B5EF4-FFF2-40B4-BE49-F238E27FC236}">
                  <a16:creationId xmlns:a16="http://schemas.microsoft.com/office/drawing/2014/main" id="{C9AE9556-6702-7747-A46A-ABB87C60E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703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2" name="Rectangle 81">
              <a:extLst>
                <a:ext uri="{FF2B5EF4-FFF2-40B4-BE49-F238E27FC236}">
                  <a16:creationId xmlns:a16="http://schemas.microsoft.com/office/drawing/2014/main" id="{ECB25FD0-292D-0442-874F-A8B642C5B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249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3" name="Rectangle 82">
              <a:extLst>
                <a:ext uri="{FF2B5EF4-FFF2-40B4-BE49-F238E27FC236}">
                  <a16:creationId xmlns:a16="http://schemas.microsoft.com/office/drawing/2014/main" id="{852FC638-FD32-2341-B0A2-740DA6863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49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4" name="Rectangle 83">
              <a:extLst>
                <a:ext uri="{FF2B5EF4-FFF2-40B4-BE49-F238E27FC236}">
                  <a16:creationId xmlns:a16="http://schemas.microsoft.com/office/drawing/2014/main" id="{F5132B0F-8F92-9444-9C0D-835585DB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516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5" name="Rectangle 84">
              <a:extLst>
                <a:ext uri="{FF2B5EF4-FFF2-40B4-BE49-F238E27FC236}">
                  <a16:creationId xmlns:a16="http://schemas.microsoft.com/office/drawing/2014/main" id="{6CC6BFE8-8674-8449-9E5A-7435527EA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516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6" name="Rectangle 85">
              <a:extLst>
                <a:ext uri="{FF2B5EF4-FFF2-40B4-BE49-F238E27FC236}">
                  <a16:creationId xmlns:a16="http://schemas.microsoft.com/office/drawing/2014/main" id="{A9265081-8A1D-DB44-BBC2-EC2CDB879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743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7" name="Rectangle 86">
              <a:extLst>
                <a:ext uri="{FF2B5EF4-FFF2-40B4-BE49-F238E27FC236}">
                  <a16:creationId xmlns:a16="http://schemas.microsoft.com/office/drawing/2014/main" id="{1FCCBA37-ABE5-B143-9F18-F6077259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743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8" name="Rectangle 87">
              <a:extLst>
                <a:ext uri="{FF2B5EF4-FFF2-40B4-BE49-F238E27FC236}">
                  <a16:creationId xmlns:a16="http://schemas.microsoft.com/office/drawing/2014/main" id="{F3338495-B715-1A4F-BC0F-91FBA69AF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2332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89" name="Rectangle 88">
              <a:extLst>
                <a:ext uri="{FF2B5EF4-FFF2-40B4-BE49-F238E27FC236}">
                  <a16:creationId xmlns:a16="http://schemas.microsoft.com/office/drawing/2014/main" id="{5B1093A8-EAFE-5249-9D46-4B3FB0B8A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2332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90" name="Rectangle 89">
              <a:extLst>
                <a:ext uri="{FF2B5EF4-FFF2-40B4-BE49-F238E27FC236}">
                  <a16:creationId xmlns:a16="http://schemas.microsoft.com/office/drawing/2014/main" id="{A9C85214-1AE8-1845-B35E-0B9B031AF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566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91" name="Rectangle 90">
              <a:extLst>
                <a:ext uri="{FF2B5EF4-FFF2-40B4-BE49-F238E27FC236}">
                  <a16:creationId xmlns:a16="http://schemas.microsoft.com/office/drawing/2014/main" id="{5703092D-3168-DC43-A807-16AF74410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66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492" name="Rectangle 129">
              <a:extLst>
                <a:ext uri="{FF2B5EF4-FFF2-40B4-BE49-F238E27FC236}">
                  <a16:creationId xmlns:a16="http://schemas.microsoft.com/office/drawing/2014/main" id="{24680F1B-FDD7-3943-85E7-B94C9A247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" y="544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REF_CLK</a:t>
              </a:r>
            </a:p>
          </p:txBody>
        </p:sp>
        <p:sp>
          <p:nvSpPr>
            <p:cNvPr id="19493" name="Rectangle 131">
              <a:extLst>
                <a:ext uri="{FF2B5EF4-FFF2-40B4-BE49-F238E27FC236}">
                  <a16:creationId xmlns:a16="http://schemas.microsoft.com/office/drawing/2014/main" id="{B795C1E0-A9DA-1A40-B1D6-5E2228AF4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453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TX_EN</a:t>
              </a:r>
            </a:p>
          </p:txBody>
        </p:sp>
        <p:sp>
          <p:nvSpPr>
            <p:cNvPr id="19494" name="Rectangle 132">
              <a:extLst>
                <a:ext uri="{FF2B5EF4-FFF2-40B4-BE49-F238E27FC236}">
                  <a16:creationId xmlns:a16="http://schemas.microsoft.com/office/drawing/2014/main" id="{2804F32A-CA70-DE40-981B-27B6B8FAC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680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TXD1</a:t>
              </a:r>
            </a:p>
          </p:txBody>
        </p:sp>
        <p:sp>
          <p:nvSpPr>
            <p:cNvPr id="19495" name="Rectangle 133">
              <a:extLst>
                <a:ext uri="{FF2B5EF4-FFF2-40B4-BE49-F238E27FC236}">
                  <a16:creationId xmlns:a16="http://schemas.microsoft.com/office/drawing/2014/main" id="{5492D4A4-B6DF-6140-BAC4-EA58A8764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1225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RXD0</a:t>
              </a:r>
            </a:p>
          </p:txBody>
        </p:sp>
        <p:sp>
          <p:nvSpPr>
            <p:cNvPr id="19496" name="Rectangle 134">
              <a:extLst>
                <a:ext uri="{FF2B5EF4-FFF2-40B4-BE49-F238E27FC236}">
                  <a16:creationId xmlns:a16="http://schemas.microsoft.com/office/drawing/2014/main" id="{BAE76A77-D6CE-8C48-8E54-3F1FB2B8F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1497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RX_ER</a:t>
              </a:r>
            </a:p>
          </p:txBody>
        </p:sp>
        <p:sp>
          <p:nvSpPr>
            <p:cNvPr id="19497" name="Rectangle 135">
              <a:extLst>
                <a:ext uri="{FF2B5EF4-FFF2-40B4-BE49-F238E27FC236}">
                  <a16:creationId xmlns:a16="http://schemas.microsoft.com/office/drawing/2014/main" id="{952FF976-84DE-7E43-8AB9-88CD08673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1723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CRS</a:t>
              </a:r>
            </a:p>
          </p:txBody>
        </p:sp>
        <p:sp>
          <p:nvSpPr>
            <p:cNvPr id="19498" name="Rectangle 136">
              <a:extLst>
                <a:ext uri="{FF2B5EF4-FFF2-40B4-BE49-F238E27FC236}">
                  <a16:creationId xmlns:a16="http://schemas.microsoft.com/office/drawing/2014/main" id="{CFC9C9B1-C827-4A44-B835-13AC07DD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2313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MDIO</a:t>
              </a:r>
            </a:p>
          </p:txBody>
        </p:sp>
        <p:sp>
          <p:nvSpPr>
            <p:cNvPr id="19499" name="Rectangle 137">
              <a:extLst>
                <a:ext uri="{FF2B5EF4-FFF2-40B4-BE49-F238E27FC236}">
                  <a16:creationId xmlns:a16="http://schemas.microsoft.com/office/drawing/2014/main" id="{F04CFA82-44E5-3946-B9E3-9AA50E67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1858"/>
              <a:ext cx="589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以太网</a:t>
              </a:r>
            </a:p>
            <a:p>
              <a:pPr eaLnBrk="1" hangingPunct="1"/>
              <a:r>
                <a:rPr lang="en-US" altLang="zh-CN" sz="2400"/>
                <a:t>MAC</a:t>
              </a:r>
            </a:p>
          </p:txBody>
        </p:sp>
        <p:sp>
          <p:nvSpPr>
            <p:cNvPr id="19500" name="Rectangle 87">
              <a:extLst>
                <a:ext uri="{FF2B5EF4-FFF2-40B4-BE49-F238E27FC236}">
                  <a16:creationId xmlns:a16="http://schemas.microsoft.com/office/drawing/2014/main" id="{3CE0A66F-9C9F-F944-87DD-7FC8F3B5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2604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1" name="Rectangle 88">
              <a:extLst>
                <a:ext uri="{FF2B5EF4-FFF2-40B4-BE49-F238E27FC236}">
                  <a16:creationId xmlns:a16="http://schemas.microsoft.com/office/drawing/2014/main" id="{A9D22301-2AAD-724C-A4EE-912EBC991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2604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2" name="Rectangle 136">
              <a:extLst>
                <a:ext uri="{FF2B5EF4-FFF2-40B4-BE49-F238E27FC236}">
                  <a16:creationId xmlns:a16="http://schemas.microsoft.com/office/drawing/2014/main" id="{C400F454-8ABA-7A44-B878-7D73C91A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2585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MDC</a:t>
              </a:r>
            </a:p>
          </p:txBody>
        </p:sp>
        <p:sp>
          <p:nvSpPr>
            <p:cNvPr id="19503" name="Rectangle 79">
              <a:extLst>
                <a:ext uri="{FF2B5EF4-FFF2-40B4-BE49-F238E27FC236}">
                  <a16:creationId xmlns:a16="http://schemas.microsoft.com/office/drawing/2014/main" id="{AB45D16D-A92B-BF45-BAC4-64354B29C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885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4" name="Rectangle 80">
              <a:extLst>
                <a:ext uri="{FF2B5EF4-FFF2-40B4-BE49-F238E27FC236}">
                  <a16:creationId xmlns:a16="http://schemas.microsoft.com/office/drawing/2014/main" id="{3461ECE7-DA6D-6C4B-A1F5-D6492BA5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885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5" name="Rectangle 81">
              <a:extLst>
                <a:ext uri="{FF2B5EF4-FFF2-40B4-BE49-F238E27FC236}">
                  <a16:creationId xmlns:a16="http://schemas.microsoft.com/office/drawing/2014/main" id="{95A89F51-A9B1-B945-B366-46E258269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067"/>
              <a:ext cx="136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6" name="Rectangle 82">
              <a:extLst>
                <a:ext uri="{FF2B5EF4-FFF2-40B4-BE49-F238E27FC236}">
                  <a16:creationId xmlns:a16="http://schemas.microsoft.com/office/drawing/2014/main" id="{8E8FC0EB-F93A-F84B-996A-8CEA1AA1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067"/>
              <a:ext cx="45" cy="136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19507" name="Rectangle 132">
              <a:extLst>
                <a:ext uri="{FF2B5EF4-FFF2-40B4-BE49-F238E27FC236}">
                  <a16:creationId xmlns:a16="http://schemas.microsoft.com/office/drawing/2014/main" id="{613954E8-BD79-FB40-A4D6-503F2CC55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862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TXD0</a:t>
              </a:r>
            </a:p>
          </p:txBody>
        </p:sp>
        <p:sp>
          <p:nvSpPr>
            <p:cNvPr id="19508" name="Rectangle 133">
              <a:extLst>
                <a:ext uri="{FF2B5EF4-FFF2-40B4-BE49-F238E27FC236}">
                  <a16:creationId xmlns:a16="http://schemas.microsoft.com/office/drawing/2014/main" id="{E3AC7DD7-6CD4-B441-B9A1-7EEF0DA78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" y="1043"/>
              <a:ext cx="45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/>
                <a:t>RXD1</a:t>
              </a:r>
            </a:p>
          </p:txBody>
        </p:sp>
        <p:grpSp>
          <p:nvGrpSpPr>
            <p:cNvPr id="19509" name="Group 53">
              <a:extLst>
                <a:ext uri="{FF2B5EF4-FFF2-40B4-BE49-F238E27FC236}">
                  <a16:creationId xmlns:a16="http://schemas.microsoft.com/office/drawing/2014/main" id="{D31AB6A1-B13C-8D4B-A8B9-D8A330AEC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795"/>
              <a:ext cx="227" cy="335"/>
              <a:chOff x="0" y="0"/>
              <a:chExt cx="227" cy="335"/>
            </a:xfrm>
          </p:grpSpPr>
          <p:sp>
            <p:nvSpPr>
              <p:cNvPr id="19510" name="Rectangle 270">
                <a:extLst>
                  <a:ext uri="{FF2B5EF4-FFF2-40B4-BE49-F238E27FC236}">
                    <a16:creationId xmlns:a16="http://schemas.microsoft.com/office/drawing/2014/main" id="{E305637C-21FF-6248-9A2B-225599840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" y="117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9511" name="AutoShape 271">
                <a:extLst>
                  <a:ext uri="{FF2B5EF4-FFF2-40B4-BE49-F238E27FC236}">
                    <a16:creationId xmlns:a16="http://schemas.microsoft.com/office/drawing/2014/main" id="{3076A304-8E55-3043-9D64-91CE8F6F3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5" y="88"/>
                <a:ext cx="181" cy="136"/>
              </a:xfrm>
              <a:prstGeom prst="wave">
                <a:avLst>
                  <a:gd name="adj1" fmla="val 13005"/>
                  <a:gd name="adj2" fmla="val 0"/>
                </a:avLst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9512" name="Rectangle 273">
                <a:extLst>
                  <a:ext uri="{FF2B5EF4-FFF2-40B4-BE49-F238E27FC236}">
                    <a16:creationId xmlns:a16="http://schemas.microsoft.com/office/drawing/2014/main" id="{A16FD521-0E62-CE44-84D0-595C8C4FD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44"/>
                <a:ext cx="227" cy="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9513" name="Rectangle 272">
                <a:extLst>
                  <a:ext uri="{FF2B5EF4-FFF2-40B4-BE49-F238E27FC236}">
                    <a16:creationId xmlns:a16="http://schemas.microsoft.com/office/drawing/2014/main" id="{335C5C68-CD92-A84C-B6C9-68D3BB86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27" cy="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</p:grpSp>
        <p:grpSp>
          <p:nvGrpSpPr>
            <p:cNvPr id="19514" name="Group 58">
              <a:extLst>
                <a:ext uri="{FF2B5EF4-FFF2-40B4-BE49-F238E27FC236}">
                  <a16:creationId xmlns:a16="http://schemas.microsoft.com/office/drawing/2014/main" id="{90E562D3-F7F7-364F-AEA6-F233114A3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0"/>
              <a:ext cx="227" cy="345"/>
              <a:chOff x="0" y="0"/>
              <a:chExt cx="227" cy="345"/>
            </a:xfrm>
          </p:grpSpPr>
          <p:sp>
            <p:nvSpPr>
              <p:cNvPr id="19515" name="AutoShape 264">
                <a:extLst>
                  <a:ext uri="{FF2B5EF4-FFF2-40B4-BE49-F238E27FC236}">
                    <a16:creationId xmlns:a16="http://schemas.microsoft.com/office/drawing/2014/main" id="{5B641926-6282-A546-B6E1-891F80383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6" y="98"/>
                <a:ext cx="181" cy="136"/>
              </a:xfrm>
              <a:prstGeom prst="wave">
                <a:avLst>
                  <a:gd name="adj1" fmla="val 13005"/>
                  <a:gd name="adj2" fmla="val 0"/>
                </a:avLst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9516" name="Rectangle 266">
                <a:extLst>
                  <a:ext uri="{FF2B5EF4-FFF2-40B4-BE49-F238E27FC236}">
                    <a16:creationId xmlns:a16="http://schemas.microsoft.com/office/drawing/2014/main" id="{D7816B09-E37A-5741-9E46-AE6DB7CF3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27" cy="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  <p:sp>
            <p:nvSpPr>
              <p:cNvPr id="19517" name="Rectangle 267">
                <a:extLst>
                  <a:ext uri="{FF2B5EF4-FFF2-40B4-BE49-F238E27FC236}">
                    <a16:creationId xmlns:a16="http://schemas.microsoft.com/office/drawing/2014/main" id="{178CAEF2-CC8D-5943-890B-C63B5140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54"/>
                <a:ext cx="227" cy="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800"/>
              </a:p>
            </p:txBody>
          </p:sp>
        </p:grpSp>
      </p:grpSp>
      <p:sp>
        <p:nvSpPr>
          <p:cNvPr id="19518" name="Text Box 62">
            <a:extLst>
              <a:ext uri="{FF2B5EF4-FFF2-40B4-BE49-F238E27FC236}">
                <a16:creationId xmlns:a16="http://schemas.microsoft.com/office/drawing/2014/main" id="{A7C8850A-7B8A-1C45-ABBA-531AE969B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175" y="884239"/>
            <a:ext cx="44069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ea typeface="黑体" panose="02010609060101010101" pitchFamily="49" charset="-122"/>
              </a:rPr>
              <a:t>以太网模块使用RMII（简化的媒体独立接口）协议和片上MIMM（媒体独立接口）串行总线、还有MDIO（管理数据输入/输出）来实现与片外以太网PHY之间的连接</a:t>
            </a:r>
          </a:p>
        </p:txBody>
      </p:sp>
      <p:sp>
        <p:nvSpPr>
          <p:cNvPr id="19519" name="Text Box 63">
            <a:extLst>
              <a:ext uri="{FF2B5EF4-FFF2-40B4-BE49-F238E27FC236}">
                <a16:creationId xmlns:a16="http://schemas.microsoft.com/office/drawing/2014/main" id="{DDE333CD-A6D7-5442-8844-E23AAB855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6065838"/>
            <a:ext cx="7550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>
                <a:ea typeface="黑体" panose="02010609060101010101" pitchFamily="49" charset="-122"/>
                <a:sym typeface="Arial" panose="020B0604020202020204" pitchFamily="34" charset="0"/>
              </a:rPr>
              <a:t>注意：LPC1700系列Cortex-M3的以太网MAC只具有RMII接口</a:t>
            </a:r>
          </a:p>
        </p:txBody>
      </p:sp>
    </p:spTree>
    <p:extLst>
      <p:ext uri="{BB962C8B-B14F-4D97-AF65-F5344CB8AC3E}">
        <p14:creationId xmlns:p14="http://schemas.microsoft.com/office/powerpoint/2010/main" val="362666148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1" grpId="0" animBg="1" autoUpdateAnimBg="0"/>
      <p:bldP spid="19472" grpId="0" animBg="1" autoUpdateAnimBg="0"/>
      <p:bldP spid="19473" grpId="0" autoUpdateAnimBg="0"/>
      <p:bldP spid="19474" grpId="0" autoUpdateAnimBg="0"/>
      <p:bldP spid="19518" grpId="0" bldLvl="0" autoUpdateAnimBg="0"/>
      <p:bldP spid="19519" grpId="0" bldLvl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Group 2">
            <a:extLst>
              <a:ext uri="{FF2B5EF4-FFF2-40B4-BE49-F238E27FC236}">
                <a16:creationId xmlns:a16="http://schemas.microsoft.com/office/drawing/2014/main" id="{5D2581CD-4315-7444-AF8A-E61E7AED2BC8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98755274"/>
              </p:ext>
            </p:extLst>
          </p:nvPr>
        </p:nvGraphicFramePr>
        <p:xfrm>
          <a:off x="1703389" y="908051"/>
          <a:ext cx="8281987" cy="5516883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937417382"/>
                    </a:ext>
                  </a:extLst>
                </a:gridCol>
                <a:gridCol w="1565275">
                  <a:extLst>
                    <a:ext uri="{9D8B030D-6E8A-4147-A177-3AD203B41FA5}">
                      <a16:colId xmlns:a16="http://schemas.microsoft.com/office/drawing/2014/main" val="277541945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2631975"/>
                    </a:ext>
                  </a:extLst>
                </a:gridCol>
                <a:gridCol w="4411662">
                  <a:extLst>
                    <a:ext uri="{9D8B030D-6E8A-4147-A177-3AD203B41FA5}">
                      <a16:colId xmlns:a16="http://schemas.microsoft.com/office/drawing/2014/main" val="3781307130"/>
                    </a:ext>
                  </a:extLst>
                </a:gridCol>
              </a:tblGrid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36929"/>
                  </a:ext>
                </a:extLst>
              </a:tr>
              <a:tr h="366713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MAC寄存器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58138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MAC1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MAC1配置寄存器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872077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MAC2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MAC2配置寄存器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33252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IPGT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连续两包的内部包间隙寄存器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4145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IPGR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非连续两包的内部包间隙寄存器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8507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CLRT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冲突窗口/重试寄存器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01208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MAXF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最大帧寄存器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126775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SUPP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PHY支持寄存器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3850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001C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测试寄存器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72020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MCFG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Mgmt配置寄存器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00326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MCMD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Mgmt命令寄存器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10143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MADR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Mgmt地址寄存器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979972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MWTD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002C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Mgmt写数据寄存器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166985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MRDD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Mgmt读数据寄存器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372958"/>
                  </a:ext>
                </a:extLst>
              </a:tr>
            </a:tbl>
          </a:graphicData>
        </a:graphic>
      </p:graphicFrame>
      <p:sp>
        <p:nvSpPr>
          <p:cNvPr id="21700" name="Text Box 196">
            <a:extLst>
              <a:ext uri="{FF2B5EF4-FFF2-40B4-BE49-F238E27FC236}">
                <a16:creationId xmlns:a16="http://schemas.microsoft.com/office/drawing/2014/main" id="{A7564B00-50CC-0841-A191-21DB95E59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188913"/>
            <a:ext cx="7051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MAC寄存器说明</a:t>
            </a:r>
          </a:p>
        </p:txBody>
      </p:sp>
    </p:spTree>
    <p:extLst>
      <p:ext uri="{BB962C8B-B14F-4D97-AF65-F5344CB8AC3E}">
        <p14:creationId xmlns:p14="http://schemas.microsoft.com/office/powerpoint/2010/main" val="404891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/>
          <p:cNvSpPr>
            <a:spLocks noGrp="1"/>
          </p:cNvSpPr>
          <p:nvPr>
            <p:ph type="title"/>
          </p:nvPr>
        </p:nvSpPr>
        <p:spPr>
          <a:xfrm>
            <a:off x="3017838" y="1376363"/>
            <a:ext cx="6172200" cy="369887"/>
          </a:xfrm>
        </p:spPr>
        <p:txBody>
          <a:bodyPr wrap="square" lIns="68580" tIns="34290" rIns="68580" bIns="34290" anchor="ctr">
            <a:normAutofit fontScale="90000"/>
          </a:bodyPr>
          <a:lstStyle/>
          <a:p>
            <a:r>
              <a:rPr lang="zh-CN" altLang="zh-CN" sz="3000" dirty="0"/>
              <a:t>软件接口　＝＝　</a:t>
            </a:r>
            <a:r>
              <a:rPr lang="zh-CN" altLang="en-US" sz="3000" dirty="0"/>
              <a:t>总线协议</a:t>
            </a:r>
          </a:p>
        </p:txBody>
      </p:sp>
      <p:sp>
        <p:nvSpPr>
          <p:cNvPr id="82946" name="TextBox 45"/>
          <p:cNvSpPr txBox="1"/>
          <p:nvPr/>
        </p:nvSpPr>
        <p:spPr>
          <a:xfrm>
            <a:off x="2441575" y="2259013"/>
            <a:ext cx="7002463" cy="1353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spcAft>
                <a:spcPts val="1200"/>
              </a:spcAft>
              <a:buChar char="-"/>
            </a:pP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工业上（如分布式测量系统、控制系统等）基于各种现场标准的变送器，采用了多种控制总线：如</a:t>
            </a:r>
            <a:r>
              <a:rPr lang="zh-CN" altLang="zh-CN" dirty="0">
                <a:latin typeface="Arial" panose="020B0604020202090204" pitchFamily="34" charset="0"/>
                <a:ea typeface="宋体" pitchFamily="2" charset="-122"/>
              </a:rPr>
              <a:t>ModBus 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CAN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Open、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LONWORKS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FROFIBUS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HATR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FF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等</a:t>
            </a:r>
          </a:p>
          <a:p>
            <a:pPr indent="0">
              <a:spcAft>
                <a:spcPts val="1200"/>
              </a:spcAft>
            </a:pP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。</a:t>
            </a:r>
            <a:endParaRPr lang="en-US" altLang="zh-CN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4275" name="Rectangle 6"/>
          <p:cNvSpPr/>
          <p:nvPr/>
        </p:nvSpPr>
        <p:spPr>
          <a:xfrm>
            <a:off x="2667000" y="707708"/>
            <a:ext cx="3098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230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Group 2">
            <a:extLst>
              <a:ext uri="{FF2B5EF4-FFF2-40B4-BE49-F238E27FC236}">
                <a16:creationId xmlns:a16="http://schemas.microsoft.com/office/drawing/2014/main" id="{74718F28-A42E-0E4F-990F-157A3BC3173E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61290472"/>
              </p:ext>
            </p:extLst>
          </p:nvPr>
        </p:nvGraphicFramePr>
        <p:xfrm>
          <a:off x="1847850" y="981075"/>
          <a:ext cx="8229600" cy="3709672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38688904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1473137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632616948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2738201667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0811"/>
                  </a:ext>
                </a:extLst>
              </a:tr>
              <a:tr h="366713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MAC寄存器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98452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MII Mgmt指示寄存器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7778"/>
                  </a:ext>
                </a:extLst>
              </a:tr>
              <a:tr h="733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0038-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339156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站地址0寄存器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48933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站地址1寄存器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59197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站地址2寄存器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82974"/>
                  </a:ext>
                </a:extLst>
              </a:tr>
              <a:tr h="731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004C-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00FC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91409"/>
                  </a:ext>
                </a:extLst>
              </a:tr>
            </a:tbl>
          </a:graphicData>
        </a:graphic>
      </p:graphicFrame>
      <p:sp>
        <p:nvSpPr>
          <p:cNvPr id="22633" name="Text Box 105">
            <a:extLst>
              <a:ext uri="{FF2B5EF4-FFF2-40B4-BE49-F238E27FC236}">
                <a16:creationId xmlns:a16="http://schemas.microsoft.com/office/drawing/2014/main" id="{824E7E8E-692B-B24C-B8EA-A7701D88D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188913"/>
            <a:ext cx="7051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MAC寄存器说明</a:t>
            </a:r>
          </a:p>
        </p:txBody>
      </p:sp>
    </p:spTree>
    <p:extLst>
      <p:ext uri="{BB962C8B-B14F-4D97-AF65-F5344CB8AC3E}">
        <p14:creationId xmlns:p14="http://schemas.microsoft.com/office/powerpoint/2010/main" val="173435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A34E9354-7303-454E-B42D-7C818ADB9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333375"/>
            <a:ext cx="63373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控制寄存器说明</a:t>
            </a:r>
          </a:p>
        </p:txBody>
      </p:sp>
      <p:graphicFrame>
        <p:nvGraphicFramePr>
          <p:cNvPr id="23555" name="Group 3">
            <a:extLst>
              <a:ext uri="{FF2B5EF4-FFF2-40B4-BE49-F238E27FC236}">
                <a16:creationId xmlns:a16="http://schemas.microsoft.com/office/drawing/2014/main" id="{32D66C91-0903-654C-B396-0C0A41D4389C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17303325"/>
              </p:ext>
            </p:extLst>
          </p:nvPr>
        </p:nvGraphicFramePr>
        <p:xfrm>
          <a:off x="1847850" y="1052514"/>
          <a:ext cx="8229600" cy="5514659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417898232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1090048476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3491543678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2340094762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49157"/>
                  </a:ext>
                </a:extLst>
              </a:tr>
              <a:tr h="381000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控制寄存器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3484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Command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命令寄存器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65617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状态寄存器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93272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RxDescriptor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接收描述符基址寄存器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40459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接收状态基址寄存器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811146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RxDescriptorNumber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接收描述符数目寄存器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76803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RxProduceIndex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接收产生索引寄存器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97481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RxConsumeIndex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接收消耗索引寄存器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84067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TxDescriptor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011C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发送描述符基址寄存器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01554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TxStatus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发送状态基址寄存器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15998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TxDescriptorNumber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发送描述符数目寄存器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711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Group 2">
            <a:extLst>
              <a:ext uri="{FF2B5EF4-FFF2-40B4-BE49-F238E27FC236}">
                <a16:creationId xmlns:a16="http://schemas.microsoft.com/office/drawing/2014/main" id="{1808E900-C840-B346-8DCB-6DEAAF7E7E29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551445289"/>
              </p:ext>
            </p:extLst>
          </p:nvPr>
        </p:nvGraphicFramePr>
        <p:xfrm>
          <a:off x="1990725" y="1123951"/>
          <a:ext cx="8229600" cy="5160010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1359984836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3122145158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3992267404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4244080173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1418"/>
                  </a:ext>
                </a:extLst>
              </a:tr>
              <a:tr h="365125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控制寄存器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638549"/>
                  </a:ext>
                </a:extLst>
              </a:tr>
              <a:tr h="644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TxProduceIndex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发送产生索引寄存器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262921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TxConsumeIndex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012C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发送消耗索引寄存器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42970"/>
                  </a:ext>
                </a:extLst>
              </a:tr>
              <a:tr h="698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0130-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18514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TSV0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发送状态向量0寄存器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13465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TSV1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015C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发送状态向量1寄存器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28867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RSV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接收状态向量1寄存器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871293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0164-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016C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08152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FlowControlCounter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流控制计数器寄存器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96828"/>
                  </a:ext>
                </a:extLst>
              </a:tr>
            </a:tbl>
          </a:graphicData>
        </a:graphic>
      </p:graphicFrame>
      <p:sp>
        <p:nvSpPr>
          <p:cNvPr id="24707" name="Text Box 131">
            <a:extLst>
              <a:ext uri="{FF2B5EF4-FFF2-40B4-BE49-F238E27FC236}">
                <a16:creationId xmlns:a16="http://schemas.microsoft.com/office/drawing/2014/main" id="{846BB606-032E-0147-BAA8-F67C12F50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8" y="333376"/>
            <a:ext cx="74152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控制寄存器说明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49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Group 2">
            <a:extLst>
              <a:ext uri="{FF2B5EF4-FFF2-40B4-BE49-F238E27FC236}">
                <a16:creationId xmlns:a16="http://schemas.microsoft.com/office/drawing/2014/main" id="{DEBE742E-915E-7243-8112-6765BC697AB9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75783066"/>
              </p:ext>
            </p:extLst>
          </p:nvPr>
        </p:nvGraphicFramePr>
        <p:xfrm>
          <a:off x="1990725" y="1123951"/>
          <a:ext cx="8229600" cy="2124710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2338186593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208784313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1484454355"/>
                    </a:ext>
                  </a:extLst>
                </a:gridCol>
                <a:gridCol w="4270375">
                  <a:extLst>
                    <a:ext uri="{9D8B030D-6E8A-4147-A177-3AD203B41FA5}">
                      <a16:colId xmlns:a16="http://schemas.microsoft.com/office/drawing/2014/main" val="2303412545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22049"/>
                  </a:ext>
                </a:extLst>
              </a:tr>
              <a:tr h="365125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控制寄存器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53782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FlowControlStatus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流控制状态寄存器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05304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0178-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01FC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37329"/>
                  </a:ext>
                </a:extLst>
              </a:tr>
            </a:tbl>
          </a:graphicData>
        </a:graphic>
      </p:graphicFrame>
      <p:sp>
        <p:nvSpPr>
          <p:cNvPr id="25653" name="Text Box 53">
            <a:extLst>
              <a:ext uri="{FF2B5EF4-FFF2-40B4-BE49-F238E27FC236}">
                <a16:creationId xmlns:a16="http://schemas.microsoft.com/office/drawing/2014/main" id="{8B2A91BD-A9B8-F14A-8B8A-1F73DB634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8" y="333376"/>
            <a:ext cx="74152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控制寄存器说明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79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Group 2">
            <a:extLst>
              <a:ext uri="{FF2B5EF4-FFF2-40B4-BE49-F238E27FC236}">
                <a16:creationId xmlns:a16="http://schemas.microsoft.com/office/drawing/2014/main" id="{03458F04-0169-E443-8600-CDF6FE64318F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25884717"/>
              </p:ext>
            </p:extLst>
          </p:nvPr>
        </p:nvGraphicFramePr>
        <p:xfrm>
          <a:off x="1990725" y="1123950"/>
          <a:ext cx="8229600" cy="4573589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2109052357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3575793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3835297432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198097041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65973"/>
                  </a:ext>
                </a:extLst>
              </a:tr>
              <a:tr h="368300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接收过滤寄存器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74109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RxFilterCtrl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接收过滤器控制寄存器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78569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RxFilterWoLStatus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接收过滤器WoL状态寄存器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3620"/>
                  </a:ext>
                </a:extLst>
              </a:tr>
              <a:tr h="69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RxFilterWoLClear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接收过滤器WoL清零寄存器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37433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694794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HashFilterL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Hash过滤器表LSBs寄存器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2375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HashFilterH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Hash过滤器表MSBs寄存器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6900"/>
                  </a:ext>
                </a:extLst>
              </a:tr>
              <a:tr h="69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0218-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0FDC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406461"/>
                  </a:ext>
                </a:extLst>
              </a:tr>
            </a:tbl>
          </a:graphicData>
        </a:graphic>
      </p:graphicFrame>
      <p:sp>
        <p:nvSpPr>
          <p:cNvPr id="26742" name="Text Box 118">
            <a:extLst>
              <a:ext uri="{FF2B5EF4-FFF2-40B4-BE49-F238E27FC236}">
                <a16:creationId xmlns:a16="http://schemas.microsoft.com/office/drawing/2014/main" id="{E24DAD4D-88C4-D142-8D7B-98678351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8" y="333376"/>
            <a:ext cx="74152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接收过滤寄存器说明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83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Group 2">
            <a:extLst>
              <a:ext uri="{FF2B5EF4-FFF2-40B4-BE49-F238E27FC236}">
                <a16:creationId xmlns:a16="http://schemas.microsoft.com/office/drawing/2014/main" id="{E527CE96-EBCC-444B-B54C-5E90809ACE20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9191019"/>
              </p:ext>
            </p:extLst>
          </p:nvPr>
        </p:nvGraphicFramePr>
        <p:xfrm>
          <a:off x="1990725" y="1123950"/>
          <a:ext cx="8229600" cy="3970338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2977264436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639488737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3847790161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2097284314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58549"/>
                  </a:ext>
                </a:extLst>
              </a:tr>
              <a:tr h="368300"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                                                           以太网模块控制寄存器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49576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IntStatus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0FE0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中断状态寄存器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1993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IntEnable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0FE4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中断使能寄存器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84576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IntClear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0FE8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WO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中断清零寄存器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07315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InSet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WO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中断置位寄存器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68206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0FF0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 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48371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PowerDown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0FF4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R/W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掉电寄存器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23040"/>
                  </a:ext>
                </a:extLst>
              </a:tr>
              <a:tr h="69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0x5000 0FF8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保留，用户软件不应该向保留位写入1.从保留位读出的值是未定义的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71153"/>
                  </a:ext>
                </a:extLst>
              </a:tr>
            </a:tbl>
          </a:graphicData>
        </a:graphic>
      </p:graphicFrame>
      <p:sp>
        <p:nvSpPr>
          <p:cNvPr id="27766" name="Text Box 118">
            <a:extLst>
              <a:ext uri="{FF2B5EF4-FFF2-40B4-BE49-F238E27FC236}">
                <a16:creationId xmlns:a16="http://schemas.microsoft.com/office/drawing/2014/main" id="{B1CF6AD3-1058-6240-AFBD-5AF731213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8" y="333376"/>
            <a:ext cx="74152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ea typeface="黑体" panose="02010609060101010101" pitchFamily="49" charset="-122"/>
              </a:rPr>
              <a:t>以太网模块控制寄存器说明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34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61">
            <a:extLst>
              <a:ext uri="{FF2B5EF4-FFF2-40B4-BE49-F238E27FC236}">
                <a16:creationId xmlns:a16="http://schemas.microsoft.com/office/drawing/2014/main" id="{E4F4D133-6362-C547-BCEA-BAAD2BD30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922338"/>
            <a:ext cx="5976938" cy="5257800"/>
          </a:xfrm>
          <a:prstGeom prst="rect">
            <a:avLst/>
          </a:prstGeom>
          <a:solidFill>
            <a:schemeClr val="bg2">
              <a:alpha val="14000"/>
            </a:schemeClr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B23274B-FC51-1E42-AE71-3A74AB7656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zh-CN" altLang="en-US" sz="2400"/>
              <a:t>整体组成</a:t>
            </a:r>
          </a:p>
        </p:txBody>
      </p:sp>
      <p:sp>
        <p:nvSpPr>
          <p:cNvPr id="28676" name="AutoShape 37">
            <a:extLst>
              <a:ext uri="{FF2B5EF4-FFF2-40B4-BE49-F238E27FC236}">
                <a16:creationId xmlns:a16="http://schemas.microsoft.com/office/drawing/2014/main" id="{48B32031-85E6-2545-99D1-8E790C121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5300664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677" name="AutoShape 38">
            <a:extLst>
              <a:ext uri="{FF2B5EF4-FFF2-40B4-BE49-F238E27FC236}">
                <a16:creationId xmlns:a16="http://schemas.microsoft.com/office/drawing/2014/main" id="{E15E65CE-8172-9D47-876D-A61F9919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2133601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678" name="AutoShape 39">
            <a:extLst>
              <a:ext uri="{FF2B5EF4-FFF2-40B4-BE49-F238E27FC236}">
                <a16:creationId xmlns:a16="http://schemas.microsoft.com/office/drawing/2014/main" id="{B9FD70A7-3C9E-D24C-B115-149B1801B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4084639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679" name="AutoShape 40">
            <a:extLst>
              <a:ext uri="{FF2B5EF4-FFF2-40B4-BE49-F238E27FC236}">
                <a16:creationId xmlns:a16="http://schemas.microsoft.com/office/drawing/2014/main" id="{F58850F8-9EEE-9E4D-8DCD-E02B6653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5014914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680" name="AutoShape 41">
            <a:extLst>
              <a:ext uri="{FF2B5EF4-FFF2-40B4-BE49-F238E27FC236}">
                <a16:creationId xmlns:a16="http://schemas.microsoft.com/office/drawing/2014/main" id="{8C8682D6-1AD5-8940-A96F-D985D34B3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1701801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681" name="AutoShape 49">
            <a:extLst>
              <a:ext uri="{FF2B5EF4-FFF2-40B4-BE49-F238E27FC236}">
                <a16:creationId xmlns:a16="http://schemas.microsoft.com/office/drawing/2014/main" id="{E24DBB1F-6B13-024C-8C94-7D5C22C80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3430589"/>
            <a:ext cx="431800" cy="142875"/>
          </a:xfrm>
          <a:prstGeom prst="leftRightArrow">
            <a:avLst>
              <a:gd name="adj1" fmla="val 35556"/>
              <a:gd name="adj2" fmla="val 86665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grpSp>
        <p:nvGrpSpPr>
          <p:cNvPr id="28682" name="Group 10">
            <a:extLst>
              <a:ext uri="{FF2B5EF4-FFF2-40B4-BE49-F238E27FC236}">
                <a16:creationId xmlns:a16="http://schemas.microsoft.com/office/drawing/2014/main" id="{41AB8308-60DF-174D-94A0-AEBA49A9E55D}"/>
              </a:ext>
            </a:extLst>
          </p:cNvPr>
          <p:cNvGrpSpPr>
            <a:grpSpLocks/>
          </p:cNvGrpSpPr>
          <p:nvPr/>
        </p:nvGrpSpPr>
        <p:grpSpPr bwMode="auto">
          <a:xfrm>
            <a:off x="2495550" y="4005264"/>
            <a:ext cx="647700" cy="288925"/>
            <a:chOff x="0" y="0"/>
            <a:chExt cx="363" cy="182"/>
          </a:xfrm>
        </p:grpSpPr>
        <p:sp>
          <p:nvSpPr>
            <p:cNvPr id="28683" name="Rectangle 13">
              <a:extLst>
                <a:ext uri="{FF2B5EF4-FFF2-40B4-BE49-F238E27FC236}">
                  <a16:creationId xmlns:a16="http://schemas.microsoft.com/office/drawing/2014/main" id="{1927A6E2-29E7-D148-91F8-BB48923AB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" y="0"/>
              <a:ext cx="18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/>
                <a:t>中断</a:t>
              </a:r>
            </a:p>
          </p:txBody>
        </p:sp>
        <p:sp>
          <p:nvSpPr>
            <p:cNvPr id="28684" name="Line 62">
              <a:extLst>
                <a:ext uri="{FF2B5EF4-FFF2-40B4-BE49-F238E27FC236}">
                  <a16:creationId xmlns:a16="http://schemas.microsoft.com/office/drawing/2014/main" id="{34D5B0D3-AA89-0848-BCC2-335F9740E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81"/>
              <a:ext cx="363" cy="1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8685" name="Group 152">
            <a:extLst>
              <a:ext uri="{FF2B5EF4-FFF2-40B4-BE49-F238E27FC236}">
                <a16:creationId xmlns:a16="http://schemas.microsoft.com/office/drawing/2014/main" id="{E99B5CA7-DA73-594A-8C8C-1B5811E3215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262063"/>
            <a:ext cx="2944812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6" name="Group 14">
            <a:extLst>
              <a:ext uri="{FF2B5EF4-FFF2-40B4-BE49-F238E27FC236}">
                <a16:creationId xmlns:a16="http://schemas.microsoft.com/office/drawing/2014/main" id="{68A82F8D-0962-424D-92C6-E6D0581839CB}"/>
              </a:ext>
            </a:extLst>
          </p:cNvPr>
          <p:cNvGrpSpPr>
            <a:grpSpLocks/>
          </p:cNvGrpSpPr>
          <p:nvPr/>
        </p:nvGrpSpPr>
        <p:grpSpPr bwMode="auto">
          <a:xfrm>
            <a:off x="5375276" y="4508501"/>
            <a:ext cx="1152525" cy="1592263"/>
            <a:chOff x="0" y="0"/>
            <a:chExt cx="506" cy="1003"/>
          </a:xfrm>
        </p:grpSpPr>
        <p:sp>
          <p:nvSpPr>
            <p:cNvPr id="28687" name="Rectangle 31">
              <a:extLst>
                <a:ext uri="{FF2B5EF4-FFF2-40B4-BE49-F238E27FC236}">
                  <a16:creationId xmlns:a16="http://schemas.microsoft.com/office/drawing/2014/main" id="{C4815E4F-8F48-AE47-8A01-46004D739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003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688" name="Rectangle 32">
              <a:extLst>
                <a:ext uri="{FF2B5EF4-FFF2-40B4-BE49-F238E27FC236}">
                  <a16:creationId xmlns:a16="http://schemas.microsoft.com/office/drawing/2014/main" id="{1DFB7052-2882-C042-8F5E-78090E34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ea typeface="黑体" panose="02010609060101010101" pitchFamily="49" charset="-122"/>
                </a:rPr>
                <a:t>MIIM</a:t>
              </a:r>
              <a:r>
                <a:rPr lang="zh-CN" altLang="en-US" sz="1200">
                  <a:ea typeface="黑体" panose="02010609060101010101" pitchFamily="49" charset="-122"/>
                </a:rPr>
                <a:t>控制</a:t>
              </a:r>
            </a:p>
          </p:txBody>
        </p:sp>
        <p:sp>
          <p:nvSpPr>
            <p:cNvPr id="28689" name="Rectangle 33">
              <a:extLst>
                <a:ext uri="{FF2B5EF4-FFF2-40B4-BE49-F238E27FC236}">
                  <a16:creationId xmlns:a16="http://schemas.microsoft.com/office/drawing/2014/main" id="{B6BB34CA-54E4-4B47-9709-8930D127E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141"/>
              <a:ext cx="404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MCFG</a:t>
              </a:r>
            </a:p>
          </p:txBody>
        </p:sp>
        <p:sp>
          <p:nvSpPr>
            <p:cNvPr id="28690" name="Rectangle 34">
              <a:extLst>
                <a:ext uri="{FF2B5EF4-FFF2-40B4-BE49-F238E27FC236}">
                  <a16:creationId xmlns:a16="http://schemas.microsoft.com/office/drawing/2014/main" id="{E64EAAE5-A717-1149-8220-3E01A5EDF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8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MCMD</a:t>
              </a:r>
            </a:p>
          </p:txBody>
        </p:sp>
        <p:sp>
          <p:nvSpPr>
            <p:cNvPr id="28691" name="Rectangle 35">
              <a:extLst>
                <a:ext uri="{FF2B5EF4-FFF2-40B4-BE49-F238E27FC236}">
                  <a16:creationId xmlns:a16="http://schemas.microsoft.com/office/drawing/2014/main" id="{AF2EEA3F-9CC9-5B4F-BE89-4998384A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14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MADR</a:t>
              </a:r>
            </a:p>
          </p:txBody>
        </p:sp>
        <p:sp>
          <p:nvSpPr>
            <p:cNvPr id="28692" name="Rectangle 36">
              <a:extLst>
                <a:ext uri="{FF2B5EF4-FFF2-40B4-BE49-F238E27FC236}">
                  <a16:creationId xmlns:a16="http://schemas.microsoft.com/office/drawing/2014/main" id="{DF62DD1A-EFF5-EC41-BD24-004AD7269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550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MWTD</a:t>
              </a:r>
            </a:p>
          </p:txBody>
        </p:sp>
        <p:sp>
          <p:nvSpPr>
            <p:cNvPr id="28693" name="Rectangle 35">
              <a:extLst>
                <a:ext uri="{FF2B5EF4-FFF2-40B4-BE49-F238E27FC236}">
                  <a16:creationId xmlns:a16="http://schemas.microsoft.com/office/drawing/2014/main" id="{E7664DFB-8798-D146-BFE0-67FE46D07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686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MRDD</a:t>
              </a:r>
            </a:p>
          </p:txBody>
        </p:sp>
        <p:sp>
          <p:nvSpPr>
            <p:cNvPr id="28694" name="Rectangle 36">
              <a:extLst>
                <a:ext uri="{FF2B5EF4-FFF2-40B4-BE49-F238E27FC236}">
                  <a16:creationId xmlns:a16="http://schemas.microsoft.com/office/drawing/2014/main" id="{86E53DCE-CDEF-F048-B940-D9DE64C4C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822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MIND</a:t>
              </a:r>
            </a:p>
          </p:txBody>
        </p:sp>
      </p:grpSp>
      <p:grpSp>
        <p:nvGrpSpPr>
          <p:cNvPr id="28695" name="Group 23">
            <a:extLst>
              <a:ext uri="{FF2B5EF4-FFF2-40B4-BE49-F238E27FC236}">
                <a16:creationId xmlns:a16="http://schemas.microsoft.com/office/drawing/2014/main" id="{A877A390-29B5-EA4A-A3D3-3DD7E22ADC1A}"/>
              </a:ext>
            </a:extLst>
          </p:cNvPr>
          <p:cNvGrpSpPr>
            <a:grpSpLocks/>
          </p:cNvGrpSpPr>
          <p:nvPr/>
        </p:nvGrpSpPr>
        <p:grpSpPr bwMode="auto">
          <a:xfrm>
            <a:off x="3205164" y="3644901"/>
            <a:ext cx="803275" cy="1368425"/>
            <a:chOff x="0" y="0"/>
            <a:chExt cx="506" cy="862"/>
          </a:xfrm>
        </p:grpSpPr>
        <p:sp>
          <p:nvSpPr>
            <p:cNvPr id="28696" name="Rectangle 31">
              <a:extLst>
                <a:ext uri="{FF2B5EF4-FFF2-40B4-BE49-F238E27FC236}">
                  <a16:creationId xmlns:a16="http://schemas.microsoft.com/office/drawing/2014/main" id="{3BDD6E2F-3A8B-B247-9ACB-00E2AF020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862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697" name="Rectangle 32">
              <a:extLst>
                <a:ext uri="{FF2B5EF4-FFF2-40B4-BE49-F238E27FC236}">
                  <a16:creationId xmlns:a16="http://schemas.microsoft.com/office/drawing/2014/main" id="{90832A62-50E9-3146-BFEA-5B52D8BAD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模块控制</a:t>
              </a:r>
            </a:p>
          </p:txBody>
        </p:sp>
        <p:sp>
          <p:nvSpPr>
            <p:cNvPr id="28698" name="Rectangle 33">
              <a:extLst>
                <a:ext uri="{FF2B5EF4-FFF2-40B4-BE49-F238E27FC236}">
                  <a16:creationId xmlns:a16="http://schemas.microsoft.com/office/drawing/2014/main" id="{718AE769-4DC4-6C4A-946C-315BC296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" y="141"/>
              <a:ext cx="407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IntStatus</a:t>
              </a:r>
            </a:p>
          </p:txBody>
        </p:sp>
        <p:sp>
          <p:nvSpPr>
            <p:cNvPr id="28699" name="Rectangle 34">
              <a:extLst>
                <a:ext uri="{FF2B5EF4-FFF2-40B4-BE49-F238E27FC236}">
                  <a16:creationId xmlns:a16="http://schemas.microsoft.com/office/drawing/2014/main" id="{B51094F6-F050-094C-8963-A6C200D74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2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IntEnable</a:t>
              </a:r>
            </a:p>
          </p:txBody>
        </p:sp>
        <p:sp>
          <p:nvSpPr>
            <p:cNvPr id="28700" name="Rectangle 35">
              <a:extLst>
                <a:ext uri="{FF2B5EF4-FFF2-40B4-BE49-F238E27FC236}">
                  <a16:creationId xmlns:a16="http://schemas.microsoft.com/office/drawing/2014/main" id="{A04ADF66-8BAB-034F-8201-788835D6B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08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IntClear</a:t>
              </a:r>
            </a:p>
          </p:txBody>
        </p:sp>
        <p:sp>
          <p:nvSpPr>
            <p:cNvPr id="28701" name="Rectangle 36">
              <a:extLst>
                <a:ext uri="{FF2B5EF4-FFF2-40B4-BE49-F238E27FC236}">
                  <a16:creationId xmlns:a16="http://schemas.microsoft.com/office/drawing/2014/main" id="{A83036DF-6EA2-7842-811A-0DF9ADA1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544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IntSet</a:t>
              </a:r>
            </a:p>
          </p:txBody>
        </p:sp>
        <p:sp>
          <p:nvSpPr>
            <p:cNvPr id="28702" name="Rectangle 35">
              <a:extLst>
                <a:ext uri="{FF2B5EF4-FFF2-40B4-BE49-F238E27FC236}">
                  <a16:creationId xmlns:a16="http://schemas.microsoft.com/office/drawing/2014/main" id="{6431279D-DC33-8D4B-B5B9-71E72B764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680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PowerDown</a:t>
              </a:r>
            </a:p>
          </p:txBody>
        </p:sp>
      </p:grpSp>
      <p:grpSp>
        <p:nvGrpSpPr>
          <p:cNvPr id="28703" name="Group 31">
            <a:extLst>
              <a:ext uri="{FF2B5EF4-FFF2-40B4-BE49-F238E27FC236}">
                <a16:creationId xmlns:a16="http://schemas.microsoft.com/office/drawing/2014/main" id="{8482F33C-B558-A34E-A1FA-5D07C04CDA7D}"/>
              </a:ext>
            </a:extLst>
          </p:cNvPr>
          <p:cNvGrpSpPr>
            <a:grpSpLocks/>
          </p:cNvGrpSpPr>
          <p:nvPr/>
        </p:nvGrpSpPr>
        <p:grpSpPr bwMode="auto">
          <a:xfrm>
            <a:off x="6816725" y="2997201"/>
            <a:ext cx="1163638" cy="1368425"/>
            <a:chOff x="0" y="0"/>
            <a:chExt cx="506" cy="862"/>
          </a:xfrm>
        </p:grpSpPr>
        <p:sp>
          <p:nvSpPr>
            <p:cNvPr id="28704" name="Rectangle 31">
              <a:extLst>
                <a:ext uri="{FF2B5EF4-FFF2-40B4-BE49-F238E27FC236}">
                  <a16:creationId xmlns:a16="http://schemas.microsoft.com/office/drawing/2014/main" id="{97F067D8-79D4-6045-B1B9-54CB68AB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862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705" name="Rectangle 32">
              <a:extLst>
                <a:ext uri="{FF2B5EF4-FFF2-40B4-BE49-F238E27FC236}">
                  <a16:creationId xmlns:a16="http://schemas.microsoft.com/office/drawing/2014/main" id="{B1C70A03-6140-734F-9FCB-0887B5173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接收过滤</a:t>
              </a:r>
            </a:p>
          </p:txBody>
        </p:sp>
        <p:sp>
          <p:nvSpPr>
            <p:cNvPr id="28706" name="Rectangle 33">
              <a:extLst>
                <a:ext uri="{FF2B5EF4-FFF2-40B4-BE49-F238E27FC236}">
                  <a16:creationId xmlns:a16="http://schemas.microsoft.com/office/drawing/2014/main" id="{C5778609-4F8A-3348-847E-A52C88C8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141"/>
              <a:ext cx="404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RxFilterCtrl</a:t>
              </a:r>
            </a:p>
          </p:txBody>
        </p:sp>
        <p:sp>
          <p:nvSpPr>
            <p:cNvPr id="28707" name="Rectangle 34">
              <a:extLst>
                <a:ext uri="{FF2B5EF4-FFF2-40B4-BE49-F238E27FC236}">
                  <a16:creationId xmlns:a16="http://schemas.microsoft.com/office/drawing/2014/main" id="{4F436B58-8DF8-0D46-8CB9-99D922466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8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RxFilterWoLStatus</a:t>
              </a:r>
            </a:p>
          </p:txBody>
        </p:sp>
        <p:sp>
          <p:nvSpPr>
            <p:cNvPr id="28708" name="Rectangle 35">
              <a:extLst>
                <a:ext uri="{FF2B5EF4-FFF2-40B4-BE49-F238E27FC236}">
                  <a16:creationId xmlns:a16="http://schemas.microsoft.com/office/drawing/2014/main" id="{BF7523CB-78B5-1341-8E96-91D68FF5E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14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RxFilterWoLClear</a:t>
              </a:r>
            </a:p>
          </p:txBody>
        </p:sp>
        <p:sp>
          <p:nvSpPr>
            <p:cNvPr id="28709" name="Rectangle 36">
              <a:extLst>
                <a:ext uri="{FF2B5EF4-FFF2-40B4-BE49-F238E27FC236}">
                  <a16:creationId xmlns:a16="http://schemas.microsoft.com/office/drawing/2014/main" id="{EB7F8CE4-0B3A-E84D-8D86-6CBBD64C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550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HashFilterL</a:t>
              </a:r>
            </a:p>
          </p:txBody>
        </p:sp>
        <p:sp>
          <p:nvSpPr>
            <p:cNvPr id="28710" name="Rectangle 35">
              <a:extLst>
                <a:ext uri="{FF2B5EF4-FFF2-40B4-BE49-F238E27FC236}">
                  <a16:creationId xmlns:a16="http://schemas.microsoft.com/office/drawing/2014/main" id="{A3832A97-FA46-8649-BCD9-04D24A282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686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HashFilterH</a:t>
              </a:r>
            </a:p>
          </p:txBody>
        </p:sp>
      </p:grpSp>
      <p:grpSp>
        <p:nvGrpSpPr>
          <p:cNvPr id="28711" name="Group 39">
            <a:extLst>
              <a:ext uri="{FF2B5EF4-FFF2-40B4-BE49-F238E27FC236}">
                <a16:creationId xmlns:a16="http://schemas.microsoft.com/office/drawing/2014/main" id="{A26F8107-F12A-B044-AE72-2F8180F98CA1}"/>
              </a:ext>
            </a:extLst>
          </p:cNvPr>
          <p:cNvGrpSpPr>
            <a:grpSpLocks/>
          </p:cNvGrpSpPr>
          <p:nvPr/>
        </p:nvGrpSpPr>
        <p:grpSpPr bwMode="auto">
          <a:xfrm>
            <a:off x="5375276" y="2781301"/>
            <a:ext cx="1152525" cy="1592263"/>
            <a:chOff x="0" y="0"/>
            <a:chExt cx="506" cy="1003"/>
          </a:xfrm>
        </p:grpSpPr>
        <p:sp>
          <p:nvSpPr>
            <p:cNvPr id="28712" name="Rectangle 31">
              <a:extLst>
                <a:ext uri="{FF2B5EF4-FFF2-40B4-BE49-F238E27FC236}">
                  <a16:creationId xmlns:a16="http://schemas.microsoft.com/office/drawing/2014/main" id="{22DA84F0-F1F8-2E45-859B-F8DE6A2BA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003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713" name="Rectangle 32">
              <a:extLst>
                <a:ext uri="{FF2B5EF4-FFF2-40B4-BE49-F238E27FC236}">
                  <a16:creationId xmlns:a16="http://schemas.microsoft.com/office/drawing/2014/main" id="{4024EF08-4591-8D4E-A141-64337E9C1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接收控制</a:t>
              </a:r>
            </a:p>
          </p:txBody>
        </p:sp>
        <p:sp>
          <p:nvSpPr>
            <p:cNvPr id="28714" name="Rectangle 33">
              <a:extLst>
                <a:ext uri="{FF2B5EF4-FFF2-40B4-BE49-F238E27FC236}">
                  <a16:creationId xmlns:a16="http://schemas.microsoft.com/office/drawing/2014/main" id="{81BF2F71-FAD2-1946-82BF-04394BE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22"/>
              <a:ext cx="404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RSV</a:t>
              </a:r>
            </a:p>
          </p:txBody>
        </p:sp>
        <p:sp>
          <p:nvSpPr>
            <p:cNvPr id="28715" name="Rectangle 34">
              <a:extLst>
                <a:ext uri="{FF2B5EF4-FFF2-40B4-BE49-F238E27FC236}">
                  <a16:creationId xmlns:a16="http://schemas.microsoft.com/office/drawing/2014/main" id="{85B444F6-C366-AF4A-906E-47E2D951B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142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RxDescriptor</a:t>
              </a:r>
            </a:p>
          </p:txBody>
        </p:sp>
        <p:sp>
          <p:nvSpPr>
            <p:cNvPr id="28716" name="Rectangle 35">
              <a:extLst>
                <a:ext uri="{FF2B5EF4-FFF2-40B4-BE49-F238E27FC236}">
                  <a16:creationId xmlns:a16="http://schemas.microsoft.com/office/drawing/2014/main" id="{448AFAF3-2B6A-2745-864C-E13F85FFC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278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RxStatus</a:t>
              </a:r>
            </a:p>
          </p:txBody>
        </p:sp>
        <p:sp>
          <p:nvSpPr>
            <p:cNvPr id="28717" name="Rectangle 36">
              <a:extLst>
                <a:ext uri="{FF2B5EF4-FFF2-40B4-BE49-F238E27FC236}">
                  <a16:creationId xmlns:a16="http://schemas.microsoft.com/office/drawing/2014/main" id="{2FA4AE92-68A7-0F45-A5EB-014CC54E8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414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RxDescriptorNumber</a:t>
              </a:r>
            </a:p>
          </p:txBody>
        </p:sp>
        <p:sp>
          <p:nvSpPr>
            <p:cNvPr id="28718" name="Rectangle 35">
              <a:extLst>
                <a:ext uri="{FF2B5EF4-FFF2-40B4-BE49-F238E27FC236}">
                  <a16:creationId xmlns:a16="http://schemas.microsoft.com/office/drawing/2014/main" id="{ACA86691-2D6F-154D-9DC4-9AE3FEC22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550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RxProduceIndex</a:t>
              </a:r>
            </a:p>
          </p:txBody>
        </p:sp>
        <p:sp>
          <p:nvSpPr>
            <p:cNvPr id="28719" name="Rectangle 36">
              <a:extLst>
                <a:ext uri="{FF2B5EF4-FFF2-40B4-BE49-F238E27FC236}">
                  <a16:creationId xmlns:a16="http://schemas.microsoft.com/office/drawing/2014/main" id="{2206DE39-CEC6-CB47-BA70-C216C6D7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686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RxConsumeIndex</a:t>
              </a:r>
            </a:p>
          </p:txBody>
        </p:sp>
      </p:grpSp>
      <p:grpSp>
        <p:nvGrpSpPr>
          <p:cNvPr id="28720" name="Group 48">
            <a:extLst>
              <a:ext uri="{FF2B5EF4-FFF2-40B4-BE49-F238E27FC236}">
                <a16:creationId xmlns:a16="http://schemas.microsoft.com/office/drawing/2014/main" id="{17AB4ECE-FC9F-1B40-AC16-5F410A54DF58}"/>
              </a:ext>
            </a:extLst>
          </p:cNvPr>
          <p:cNvGrpSpPr>
            <a:grpSpLocks/>
          </p:cNvGrpSpPr>
          <p:nvPr/>
        </p:nvGrpSpPr>
        <p:grpSpPr bwMode="auto">
          <a:xfrm>
            <a:off x="5375276" y="973138"/>
            <a:ext cx="1152525" cy="1592262"/>
            <a:chOff x="0" y="0"/>
            <a:chExt cx="506" cy="1003"/>
          </a:xfrm>
        </p:grpSpPr>
        <p:sp>
          <p:nvSpPr>
            <p:cNvPr id="28721" name="Rectangle 31">
              <a:extLst>
                <a:ext uri="{FF2B5EF4-FFF2-40B4-BE49-F238E27FC236}">
                  <a16:creationId xmlns:a16="http://schemas.microsoft.com/office/drawing/2014/main" id="{8C3D9BF5-74B6-3741-84C5-CF6646DA8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003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722" name="Rectangle 32">
              <a:extLst>
                <a:ext uri="{FF2B5EF4-FFF2-40B4-BE49-F238E27FC236}">
                  <a16:creationId xmlns:a16="http://schemas.microsoft.com/office/drawing/2014/main" id="{5C327ED2-753F-4949-B8BD-8C83F1A3E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发送控制</a:t>
              </a:r>
            </a:p>
          </p:txBody>
        </p:sp>
        <p:sp>
          <p:nvSpPr>
            <p:cNvPr id="28723" name="Rectangle 33">
              <a:extLst>
                <a:ext uri="{FF2B5EF4-FFF2-40B4-BE49-F238E27FC236}">
                  <a16:creationId xmlns:a16="http://schemas.microsoft.com/office/drawing/2014/main" id="{A9F4315E-4EF9-FA42-9353-8C4C4FD94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22"/>
              <a:ext cx="404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TSV0,TSV1</a:t>
              </a:r>
            </a:p>
          </p:txBody>
        </p:sp>
        <p:sp>
          <p:nvSpPr>
            <p:cNvPr id="28724" name="Rectangle 34">
              <a:extLst>
                <a:ext uri="{FF2B5EF4-FFF2-40B4-BE49-F238E27FC236}">
                  <a16:creationId xmlns:a16="http://schemas.microsoft.com/office/drawing/2014/main" id="{954305F9-4C6D-ED45-9B65-EE919D21E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142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TxDescriptor</a:t>
              </a:r>
            </a:p>
          </p:txBody>
        </p:sp>
        <p:sp>
          <p:nvSpPr>
            <p:cNvPr id="28725" name="Rectangle 35">
              <a:extLst>
                <a:ext uri="{FF2B5EF4-FFF2-40B4-BE49-F238E27FC236}">
                  <a16:creationId xmlns:a16="http://schemas.microsoft.com/office/drawing/2014/main" id="{49808AEC-FD4C-4447-B323-EC84BC961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278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TxStatus</a:t>
              </a:r>
            </a:p>
          </p:txBody>
        </p:sp>
        <p:sp>
          <p:nvSpPr>
            <p:cNvPr id="28726" name="Rectangle 36">
              <a:extLst>
                <a:ext uri="{FF2B5EF4-FFF2-40B4-BE49-F238E27FC236}">
                  <a16:creationId xmlns:a16="http://schemas.microsoft.com/office/drawing/2014/main" id="{DBA71392-FC0A-5E4E-A43E-87950EEE0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414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TxDescriptorNumber</a:t>
              </a:r>
            </a:p>
          </p:txBody>
        </p:sp>
        <p:sp>
          <p:nvSpPr>
            <p:cNvPr id="28727" name="Rectangle 35">
              <a:extLst>
                <a:ext uri="{FF2B5EF4-FFF2-40B4-BE49-F238E27FC236}">
                  <a16:creationId xmlns:a16="http://schemas.microsoft.com/office/drawing/2014/main" id="{180D3E5F-D4E6-524A-A3E4-F0F17094D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550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TxProduceIndex</a:t>
              </a:r>
            </a:p>
          </p:txBody>
        </p:sp>
        <p:sp>
          <p:nvSpPr>
            <p:cNvPr id="28728" name="Rectangle 36">
              <a:extLst>
                <a:ext uri="{FF2B5EF4-FFF2-40B4-BE49-F238E27FC236}">
                  <a16:creationId xmlns:a16="http://schemas.microsoft.com/office/drawing/2014/main" id="{F5441BC1-9A86-ED4B-A878-FF555F6B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686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TxConsumeIndex</a:t>
              </a:r>
            </a:p>
          </p:txBody>
        </p:sp>
      </p:grpSp>
      <p:grpSp>
        <p:nvGrpSpPr>
          <p:cNvPr id="28729" name="Group 57">
            <a:extLst>
              <a:ext uri="{FF2B5EF4-FFF2-40B4-BE49-F238E27FC236}">
                <a16:creationId xmlns:a16="http://schemas.microsoft.com/office/drawing/2014/main" id="{7612D464-3774-0F45-8261-600CA510D05F}"/>
              </a:ext>
            </a:extLst>
          </p:cNvPr>
          <p:cNvGrpSpPr>
            <a:grpSpLocks/>
          </p:cNvGrpSpPr>
          <p:nvPr/>
        </p:nvGrpSpPr>
        <p:grpSpPr bwMode="auto">
          <a:xfrm>
            <a:off x="3216276" y="5157789"/>
            <a:ext cx="803275" cy="935037"/>
            <a:chOff x="0" y="0"/>
            <a:chExt cx="506" cy="589"/>
          </a:xfrm>
        </p:grpSpPr>
        <p:sp>
          <p:nvSpPr>
            <p:cNvPr id="28730" name="Rectangle 31">
              <a:extLst>
                <a:ext uri="{FF2B5EF4-FFF2-40B4-BE49-F238E27FC236}">
                  <a16:creationId xmlns:a16="http://schemas.microsoft.com/office/drawing/2014/main" id="{BE391F87-8419-9C43-B20E-4B19B4174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589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731" name="Rectangle 32">
              <a:extLst>
                <a:ext uri="{FF2B5EF4-FFF2-40B4-BE49-F238E27FC236}">
                  <a16:creationId xmlns:a16="http://schemas.microsoft.com/office/drawing/2014/main" id="{7979132D-F0CC-664F-898C-4FCE95096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>
                  <a:ea typeface="黑体" panose="02010609060101010101" pitchFamily="49" charset="-122"/>
                </a:rPr>
                <a:t>MAC</a:t>
              </a:r>
              <a:r>
                <a:rPr lang="zh-CN" altLang="en-US" sz="1200">
                  <a:ea typeface="黑体" panose="02010609060101010101" pitchFamily="49" charset="-122"/>
                </a:rPr>
                <a:t>地址</a:t>
              </a:r>
            </a:p>
          </p:txBody>
        </p:sp>
        <p:sp>
          <p:nvSpPr>
            <p:cNvPr id="28732" name="Rectangle 33">
              <a:extLst>
                <a:ext uri="{FF2B5EF4-FFF2-40B4-BE49-F238E27FC236}">
                  <a16:creationId xmlns:a16="http://schemas.microsoft.com/office/drawing/2014/main" id="{60A36754-3867-C643-809B-1374161C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" y="141"/>
              <a:ext cx="407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SA0</a:t>
              </a:r>
            </a:p>
          </p:txBody>
        </p:sp>
        <p:sp>
          <p:nvSpPr>
            <p:cNvPr id="28733" name="Rectangle 34">
              <a:extLst>
                <a:ext uri="{FF2B5EF4-FFF2-40B4-BE49-F238E27FC236}">
                  <a16:creationId xmlns:a16="http://schemas.microsoft.com/office/drawing/2014/main" id="{E8F953B3-2FC2-004A-AC7F-B953CFD2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2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SA1</a:t>
              </a:r>
            </a:p>
          </p:txBody>
        </p:sp>
        <p:sp>
          <p:nvSpPr>
            <p:cNvPr id="28734" name="Rectangle 35">
              <a:extLst>
                <a:ext uri="{FF2B5EF4-FFF2-40B4-BE49-F238E27FC236}">
                  <a16:creationId xmlns:a16="http://schemas.microsoft.com/office/drawing/2014/main" id="{2648246D-FBE3-FA48-BFF8-A1A3373FC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08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SA2</a:t>
              </a:r>
            </a:p>
          </p:txBody>
        </p:sp>
      </p:grpSp>
      <p:grpSp>
        <p:nvGrpSpPr>
          <p:cNvPr id="28735" name="Group 63">
            <a:extLst>
              <a:ext uri="{FF2B5EF4-FFF2-40B4-BE49-F238E27FC236}">
                <a16:creationId xmlns:a16="http://schemas.microsoft.com/office/drawing/2014/main" id="{3AC8CDC3-4389-D940-89B7-F27923709410}"/>
              </a:ext>
            </a:extLst>
          </p:cNvPr>
          <p:cNvGrpSpPr>
            <a:grpSpLocks/>
          </p:cNvGrpSpPr>
          <p:nvPr/>
        </p:nvGrpSpPr>
        <p:grpSpPr bwMode="auto">
          <a:xfrm>
            <a:off x="2855914" y="981075"/>
            <a:ext cx="1150937" cy="2159000"/>
            <a:chOff x="0" y="0"/>
            <a:chExt cx="725" cy="1406"/>
          </a:xfrm>
        </p:grpSpPr>
        <p:sp>
          <p:nvSpPr>
            <p:cNvPr id="28736" name="Rectangle 31">
              <a:extLst>
                <a:ext uri="{FF2B5EF4-FFF2-40B4-BE49-F238E27FC236}">
                  <a16:creationId xmlns:a16="http://schemas.microsoft.com/office/drawing/2014/main" id="{3BF30D75-A75C-5746-8499-16C6BC70D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5" cy="1406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28737" name="Rectangle 32">
              <a:extLst>
                <a:ext uri="{FF2B5EF4-FFF2-40B4-BE49-F238E27FC236}">
                  <a16:creationId xmlns:a16="http://schemas.microsoft.com/office/drawing/2014/main" id="{BD0193C9-1257-DF47-9160-8C741F13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0"/>
              <a:ext cx="54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全局控制</a:t>
              </a:r>
            </a:p>
          </p:txBody>
        </p:sp>
        <p:sp>
          <p:nvSpPr>
            <p:cNvPr id="28738" name="Rectangle 33">
              <a:extLst>
                <a:ext uri="{FF2B5EF4-FFF2-40B4-BE49-F238E27FC236}">
                  <a16:creationId xmlns:a16="http://schemas.microsoft.com/office/drawing/2014/main" id="{23D67D01-5FCA-DA4F-8F26-D7F916AA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" y="141"/>
              <a:ext cx="620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MAC1,MAC2</a:t>
              </a:r>
            </a:p>
          </p:txBody>
        </p:sp>
        <p:sp>
          <p:nvSpPr>
            <p:cNvPr id="28739" name="Rectangle 34">
              <a:extLst>
                <a:ext uri="{FF2B5EF4-FFF2-40B4-BE49-F238E27FC236}">
                  <a16:creationId xmlns:a16="http://schemas.microsoft.com/office/drawing/2014/main" id="{02002F7F-F74B-A140-B46A-1C8FE335F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272"/>
              <a:ext cx="616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IPGT,IPGR</a:t>
              </a:r>
            </a:p>
          </p:txBody>
        </p:sp>
        <p:sp>
          <p:nvSpPr>
            <p:cNvPr id="28740" name="Rectangle 35">
              <a:extLst>
                <a:ext uri="{FF2B5EF4-FFF2-40B4-BE49-F238E27FC236}">
                  <a16:creationId xmlns:a16="http://schemas.microsoft.com/office/drawing/2014/main" id="{1C59121C-2B8B-1F41-86AF-087C049F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408"/>
              <a:ext cx="616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CLRT</a:t>
              </a:r>
            </a:p>
          </p:txBody>
        </p:sp>
        <p:sp>
          <p:nvSpPr>
            <p:cNvPr id="28741" name="Rectangle 36">
              <a:extLst>
                <a:ext uri="{FF2B5EF4-FFF2-40B4-BE49-F238E27FC236}">
                  <a16:creationId xmlns:a16="http://schemas.microsoft.com/office/drawing/2014/main" id="{B73F2E45-491D-D34A-9978-C8298427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544"/>
              <a:ext cx="616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MAXF</a:t>
              </a:r>
            </a:p>
          </p:txBody>
        </p:sp>
        <p:sp>
          <p:nvSpPr>
            <p:cNvPr id="28742" name="Rectangle 35">
              <a:extLst>
                <a:ext uri="{FF2B5EF4-FFF2-40B4-BE49-F238E27FC236}">
                  <a16:creationId xmlns:a16="http://schemas.microsoft.com/office/drawing/2014/main" id="{D9B41653-63C6-334C-BD67-B73124FC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680"/>
              <a:ext cx="616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SUPP,TEST</a:t>
              </a:r>
            </a:p>
          </p:txBody>
        </p:sp>
        <p:sp>
          <p:nvSpPr>
            <p:cNvPr id="28743" name="Rectangle 34">
              <a:extLst>
                <a:ext uri="{FF2B5EF4-FFF2-40B4-BE49-F238E27FC236}">
                  <a16:creationId xmlns:a16="http://schemas.microsoft.com/office/drawing/2014/main" id="{F848FC29-913E-F247-8D88-364754CB9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816"/>
              <a:ext cx="616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Command</a:t>
              </a:r>
            </a:p>
          </p:txBody>
        </p:sp>
        <p:sp>
          <p:nvSpPr>
            <p:cNvPr id="28744" name="Rectangle 35">
              <a:extLst>
                <a:ext uri="{FF2B5EF4-FFF2-40B4-BE49-F238E27FC236}">
                  <a16:creationId xmlns:a16="http://schemas.microsoft.com/office/drawing/2014/main" id="{A6031E55-EADB-3C4F-8B49-B9486C5A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952"/>
              <a:ext cx="616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Status</a:t>
              </a:r>
            </a:p>
          </p:txBody>
        </p:sp>
        <p:sp>
          <p:nvSpPr>
            <p:cNvPr id="28745" name="Rectangle 36">
              <a:extLst>
                <a:ext uri="{FF2B5EF4-FFF2-40B4-BE49-F238E27FC236}">
                  <a16:creationId xmlns:a16="http://schemas.microsoft.com/office/drawing/2014/main" id="{CBA41361-A2DF-1F40-9730-B973F79EA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1088"/>
              <a:ext cx="616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FlowControlCounter</a:t>
              </a:r>
            </a:p>
          </p:txBody>
        </p:sp>
        <p:sp>
          <p:nvSpPr>
            <p:cNvPr id="28746" name="Rectangle 35">
              <a:extLst>
                <a:ext uri="{FF2B5EF4-FFF2-40B4-BE49-F238E27FC236}">
                  <a16:creationId xmlns:a16="http://schemas.microsoft.com/office/drawing/2014/main" id="{0CD32123-831A-9C49-884E-40EB13B5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1224"/>
              <a:ext cx="616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FlowControlStatus</a:t>
              </a:r>
            </a:p>
          </p:txBody>
        </p:sp>
      </p:grpSp>
      <p:sp>
        <p:nvSpPr>
          <p:cNvPr id="28747" name="AutoShape 49">
            <a:extLst>
              <a:ext uri="{FF2B5EF4-FFF2-40B4-BE49-F238E27FC236}">
                <a16:creationId xmlns:a16="http://schemas.microsoft.com/office/drawing/2014/main" id="{A9999F08-CECA-664B-956A-040B614D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2492375"/>
            <a:ext cx="1081088" cy="215900"/>
          </a:xfrm>
          <a:prstGeom prst="leftRightArrow">
            <a:avLst>
              <a:gd name="adj1" fmla="val 35556"/>
              <a:gd name="adj2" fmla="val 143591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748" name="Text Box 163">
            <a:extLst>
              <a:ext uri="{FF2B5EF4-FFF2-40B4-BE49-F238E27FC236}">
                <a16:creationId xmlns:a16="http://schemas.microsoft.com/office/drawing/2014/main" id="{F1317ADA-1F17-A440-BE80-0F493F359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6" y="4724401"/>
            <a:ext cx="1008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MIIM</a:t>
            </a:r>
          </a:p>
        </p:txBody>
      </p:sp>
      <p:sp>
        <p:nvSpPr>
          <p:cNvPr id="28749" name="AutoShape 49">
            <a:extLst>
              <a:ext uri="{FF2B5EF4-FFF2-40B4-BE49-F238E27FC236}">
                <a16:creationId xmlns:a16="http://schemas.microsoft.com/office/drawing/2014/main" id="{9A631A87-117D-224C-899E-0312CAAC5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5084763"/>
            <a:ext cx="1081088" cy="215900"/>
          </a:xfrm>
          <a:prstGeom prst="leftRightArrow">
            <a:avLst>
              <a:gd name="adj1" fmla="val 35556"/>
              <a:gd name="adj2" fmla="val 143591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28750" name="Text Box 165">
            <a:extLst>
              <a:ext uri="{FF2B5EF4-FFF2-40B4-BE49-F238E27FC236}">
                <a16:creationId xmlns:a16="http://schemas.microsoft.com/office/drawing/2014/main" id="{6821F796-7B7D-AE47-AF08-791486822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6" y="2133601"/>
            <a:ext cx="1008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RMII</a:t>
            </a:r>
          </a:p>
        </p:txBody>
      </p:sp>
      <p:sp>
        <p:nvSpPr>
          <p:cNvPr id="28751" name="矩形 87">
            <a:extLst>
              <a:ext uri="{FF2B5EF4-FFF2-40B4-BE49-F238E27FC236}">
                <a16:creationId xmlns:a16="http://schemas.microsoft.com/office/drawing/2014/main" id="{87EF38A5-B02B-BB49-812B-5C31B30E1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908051"/>
            <a:ext cx="16160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/>
              <a:t>MAC</a:t>
            </a:r>
            <a:r>
              <a:rPr lang="zh-CN" altLang="en-US" sz="1800"/>
              <a:t>层</a:t>
            </a:r>
          </a:p>
        </p:txBody>
      </p:sp>
      <p:sp>
        <p:nvSpPr>
          <p:cNvPr id="28752" name="矩形 87">
            <a:extLst>
              <a:ext uri="{FF2B5EF4-FFF2-40B4-BE49-F238E27FC236}">
                <a16:creationId xmlns:a16="http://schemas.microsoft.com/office/drawing/2014/main" id="{58A89461-87C7-B746-89DD-0DE5C606B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25" y="3357564"/>
            <a:ext cx="9715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/>
              <a:t>PHY</a:t>
            </a:r>
          </a:p>
        </p:txBody>
      </p:sp>
      <p:sp>
        <p:nvSpPr>
          <p:cNvPr id="28753" name="Line 170">
            <a:extLst>
              <a:ext uri="{FF2B5EF4-FFF2-40B4-BE49-F238E27FC236}">
                <a16:creationId xmlns:a16="http://schemas.microsoft.com/office/drawing/2014/main" id="{EA672C80-CBB8-464F-B355-0122E3455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0550" y="1628776"/>
            <a:ext cx="0" cy="410527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54" name="Line 171">
            <a:extLst>
              <a:ext uri="{FF2B5EF4-FFF2-40B4-BE49-F238E27FC236}">
                <a16:creationId xmlns:a16="http://schemas.microsoft.com/office/drawing/2014/main" id="{533ED221-86B4-BF4B-974F-9A0FF4BED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0550" y="1628775"/>
            <a:ext cx="863600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55" name="Line 172">
            <a:extLst>
              <a:ext uri="{FF2B5EF4-FFF2-40B4-BE49-F238E27FC236}">
                <a16:creationId xmlns:a16="http://schemas.microsoft.com/office/drawing/2014/main" id="{37BC35B2-9DBA-9442-BBC0-D1CB9D256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0550" y="5734050"/>
            <a:ext cx="863600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56" name="Group 84">
            <a:extLst>
              <a:ext uri="{FF2B5EF4-FFF2-40B4-BE49-F238E27FC236}">
                <a16:creationId xmlns:a16="http://schemas.microsoft.com/office/drawing/2014/main" id="{6CD274F9-A63E-394C-8BAA-B309B73FD98A}"/>
              </a:ext>
            </a:extLst>
          </p:cNvPr>
          <p:cNvGrpSpPr>
            <a:grpSpLocks/>
          </p:cNvGrpSpPr>
          <p:nvPr/>
        </p:nvGrpSpPr>
        <p:grpSpPr bwMode="auto">
          <a:xfrm>
            <a:off x="6816725" y="1484314"/>
            <a:ext cx="1150938" cy="649287"/>
            <a:chOff x="0" y="0"/>
            <a:chExt cx="635" cy="409"/>
          </a:xfrm>
        </p:grpSpPr>
        <p:sp>
          <p:nvSpPr>
            <p:cNvPr id="28757" name="Rectangle 52">
              <a:extLst>
                <a:ext uri="{FF2B5EF4-FFF2-40B4-BE49-F238E27FC236}">
                  <a16:creationId xmlns:a16="http://schemas.microsoft.com/office/drawing/2014/main" id="{2999D4B7-27C2-C24C-8940-7150800A9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409"/>
            </a:xfrm>
            <a:prstGeom prst="rect">
              <a:avLst/>
            </a:prstGeom>
            <a:gradFill rotWithShape="1">
              <a:gsLst>
                <a:gs pos="0">
                  <a:srgbClr val="A7E1E7"/>
                </a:gs>
                <a:gs pos="50000">
                  <a:srgbClr val="C9EBEF"/>
                </a:gs>
                <a:gs pos="100000">
                  <a:srgbClr val="E4F5F6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28758" name="Rectangle 51">
              <a:extLst>
                <a:ext uri="{FF2B5EF4-FFF2-40B4-BE49-F238E27FC236}">
                  <a16:creationId xmlns:a16="http://schemas.microsoft.com/office/drawing/2014/main" id="{5C59F944-1CD6-0B48-83C8-2C3A2CFE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06"/>
              <a:ext cx="54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/>
                <a:t>发送</a:t>
              </a:r>
              <a:r>
                <a:rPr lang="en-US" altLang="zh-CN" sz="1200"/>
                <a:t>FIFO</a:t>
              </a:r>
            </a:p>
          </p:txBody>
        </p:sp>
      </p:grpSp>
      <p:grpSp>
        <p:nvGrpSpPr>
          <p:cNvPr id="28759" name="Group 87">
            <a:extLst>
              <a:ext uri="{FF2B5EF4-FFF2-40B4-BE49-F238E27FC236}">
                <a16:creationId xmlns:a16="http://schemas.microsoft.com/office/drawing/2014/main" id="{E0280DA6-DC56-604E-A691-11A8F9408D4E}"/>
              </a:ext>
            </a:extLst>
          </p:cNvPr>
          <p:cNvGrpSpPr>
            <a:grpSpLocks/>
          </p:cNvGrpSpPr>
          <p:nvPr/>
        </p:nvGrpSpPr>
        <p:grpSpPr bwMode="auto">
          <a:xfrm>
            <a:off x="6816725" y="2205039"/>
            <a:ext cx="1150938" cy="649287"/>
            <a:chOff x="0" y="0"/>
            <a:chExt cx="635" cy="409"/>
          </a:xfrm>
        </p:grpSpPr>
        <p:sp>
          <p:nvSpPr>
            <p:cNvPr id="28760" name="Rectangle 52">
              <a:extLst>
                <a:ext uri="{FF2B5EF4-FFF2-40B4-BE49-F238E27FC236}">
                  <a16:creationId xmlns:a16="http://schemas.microsoft.com/office/drawing/2014/main" id="{0E8749FD-B4BE-7F47-A137-9AD6FE61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409"/>
            </a:xfrm>
            <a:prstGeom prst="rect">
              <a:avLst/>
            </a:prstGeom>
            <a:gradFill rotWithShape="1">
              <a:gsLst>
                <a:gs pos="0">
                  <a:srgbClr val="A7E1E7"/>
                </a:gs>
                <a:gs pos="50000">
                  <a:srgbClr val="C9EBEF"/>
                </a:gs>
                <a:gs pos="100000">
                  <a:srgbClr val="E4F5F6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28761" name="Rectangle 51">
              <a:extLst>
                <a:ext uri="{FF2B5EF4-FFF2-40B4-BE49-F238E27FC236}">
                  <a16:creationId xmlns:a16="http://schemas.microsoft.com/office/drawing/2014/main" id="{9DAA4CD0-D104-C24C-AA16-3926E58F8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06"/>
              <a:ext cx="54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/>
                <a:t>接收</a:t>
              </a:r>
              <a:r>
                <a:rPr lang="en-US" altLang="zh-CN" sz="1200"/>
                <a:t>FIFO</a:t>
              </a:r>
            </a:p>
          </p:txBody>
        </p:sp>
      </p:grpSp>
      <p:sp>
        <p:nvSpPr>
          <p:cNvPr id="28762" name="Line 184">
            <a:extLst>
              <a:ext uri="{FF2B5EF4-FFF2-40B4-BE49-F238E27FC236}">
                <a16:creationId xmlns:a16="http://schemas.microsoft.com/office/drawing/2014/main" id="{214A4F4F-0A19-8D41-80FD-69A76402F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44150" y="1628776"/>
            <a:ext cx="0" cy="410527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63" name="AutoShape 185">
            <a:extLst>
              <a:ext uri="{FF2B5EF4-FFF2-40B4-BE49-F238E27FC236}">
                <a16:creationId xmlns:a16="http://schemas.microsoft.com/office/drawing/2014/main" id="{4D5E8B21-AEC1-0047-9C61-16E9194449BC}"/>
              </a:ext>
            </a:extLst>
          </p:cNvPr>
          <p:cNvSpPr>
            <a:spLocks/>
          </p:cNvSpPr>
          <p:nvPr/>
        </p:nvSpPr>
        <p:spPr bwMode="auto">
          <a:xfrm>
            <a:off x="8543925" y="908051"/>
            <a:ext cx="1296988" cy="576263"/>
          </a:xfrm>
          <a:prstGeom prst="borderCallout1">
            <a:avLst>
              <a:gd name="adj1" fmla="val 19833"/>
              <a:gd name="adj2" fmla="val -5875"/>
              <a:gd name="adj3" fmla="val 218181"/>
              <a:gd name="adj4" fmla="val -84088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FF3300"/>
                </a:solidFill>
                <a:latin typeface="宋体" panose="02010600030101010101" pitchFamily="2" charset="-122"/>
              </a:rPr>
              <a:t>由</a:t>
            </a:r>
            <a:r>
              <a:rPr lang="en-US" altLang="zh-CN" sz="1600">
                <a:solidFill>
                  <a:srgbClr val="FF3300"/>
                </a:solidFill>
                <a:latin typeface="宋体" panose="02010600030101010101" pitchFamily="2" charset="-122"/>
              </a:rPr>
              <a:t>DMA</a:t>
            </a:r>
            <a:r>
              <a:rPr lang="zh-CN" altLang="en-US" sz="1600">
                <a:solidFill>
                  <a:srgbClr val="FF3300"/>
                </a:solidFill>
                <a:latin typeface="宋体" panose="02010600030101010101" pitchFamily="2" charset="-122"/>
              </a:rPr>
              <a:t>引擎创建于</a:t>
            </a:r>
            <a:r>
              <a:rPr lang="en-US" altLang="zh-CN" sz="1600">
                <a:solidFill>
                  <a:srgbClr val="FF3300"/>
                </a:solidFill>
                <a:latin typeface="宋体" panose="02010600030101010101" pitchFamily="2" charset="-122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27838979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 autoUpdateAnimBg="0"/>
      <p:bldP spid="28677" grpId="0" animBg="1" autoUpdateAnimBg="0"/>
      <p:bldP spid="28678" grpId="0" animBg="1" autoUpdateAnimBg="0"/>
      <p:bldP spid="28679" grpId="0" animBg="1" autoUpdateAnimBg="0"/>
      <p:bldP spid="28680" grpId="0" animBg="1" autoUpdateAnimBg="0"/>
      <p:bldP spid="28681" grpId="0" animBg="1" autoUpdateAnimBg="0"/>
      <p:bldP spid="28747" grpId="0" animBg="1" autoUpdateAnimBg="0"/>
      <p:bldP spid="28748" grpId="0" autoUpdateAnimBg="0"/>
      <p:bldP spid="28749" grpId="0" animBg="1" autoUpdateAnimBg="0"/>
      <p:bldP spid="28750" grpId="0" autoUpdateAnimBg="0"/>
      <p:bldP spid="28752" grpId="0" autoUpdateAnimBg="0"/>
      <p:bldP spid="28763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E7D9CCA-2FB3-EB4E-8582-CCA8999D4A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en-US" altLang="zh-CN" sz="2400"/>
              <a:t>MIIM</a:t>
            </a:r>
            <a:r>
              <a:rPr lang="zh-CN" altLang="en-US" sz="2400"/>
              <a:t>操作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D88ED293-6075-7943-9236-A3B1A969D2F2}"/>
              </a:ext>
            </a:extLst>
          </p:cNvPr>
          <p:cNvGrpSpPr>
            <a:grpSpLocks/>
          </p:cNvGrpSpPr>
          <p:nvPr/>
        </p:nvGrpSpPr>
        <p:grpSpPr bwMode="auto">
          <a:xfrm>
            <a:off x="1989139" y="1268413"/>
            <a:ext cx="2732087" cy="1871662"/>
            <a:chOff x="0" y="0"/>
            <a:chExt cx="2731803" cy="1785950"/>
          </a:xfrm>
        </p:grpSpPr>
        <p:grpSp>
          <p:nvGrpSpPr>
            <p:cNvPr id="29700" name="Group 4">
              <a:extLst>
                <a:ext uri="{FF2B5EF4-FFF2-40B4-BE49-F238E27FC236}">
                  <a16:creationId xmlns:a16="http://schemas.microsoft.com/office/drawing/2014/main" id="{2B310B83-C443-034F-8042-E88F1595C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31803" cy="1785950"/>
              <a:chOff x="0" y="0"/>
              <a:chExt cx="5096949" cy="4643470"/>
            </a:xfrm>
          </p:grpSpPr>
          <p:sp>
            <p:nvSpPr>
              <p:cNvPr id="29701" name="矩形 118">
                <a:extLst>
                  <a:ext uri="{FF2B5EF4-FFF2-40B4-BE49-F238E27FC236}">
                    <a16:creationId xmlns:a16="http://schemas.microsoft.com/office/drawing/2014/main" id="{FAFEF28F-18C4-CF45-A50D-107C28D75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096949" cy="4643470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ffectLst>
                <a:outerShdw dist="20000" dir="5400000" algn="ctr" rotWithShape="0">
                  <a:srgbClr val="000000">
                    <a:alpha val="31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702" name="矩形 119">
                <a:extLst>
                  <a:ext uri="{FF2B5EF4-FFF2-40B4-BE49-F238E27FC236}">
                    <a16:creationId xmlns:a16="http://schemas.microsoft.com/office/drawing/2014/main" id="{55A6A7F5-B9A6-D146-B48D-F905860B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638" y="551388"/>
                <a:ext cx="1311997" cy="748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800"/>
                  <a:t>MAC</a:t>
                </a:r>
              </a:p>
            </p:txBody>
          </p:sp>
        </p:grpSp>
        <p:grpSp>
          <p:nvGrpSpPr>
            <p:cNvPr id="29703" name="Group 7">
              <a:extLst>
                <a:ext uri="{FF2B5EF4-FFF2-40B4-BE49-F238E27FC236}">
                  <a16:creationId xmlns:a16="http://schemas.microsoft.com/office/drawing/2014/main" id="{D2A9AB74-CDC4-8D45-A5F7-693E02A33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8760" y="244120"/>
              <a:ext cx="928832" cy="1223963"/>
              <a:chOff x="0" y="0"/>
              <a:chExt cx="454" cy="771"/>
            </a:xfrm>
          </p:grpSpPr>
          <p:sp>
            <p:nvSpPr>
              <p:cNvPr id="29704" name="Rectangle 31">
                <a:extLst>
                  <a:ext uri="{FF2B5EF4-FFF2-40B4-BE49-F238E27FC236}">
                    <a16:creationId xmlns:a16="http://schemas.microsoft.com/office/drawing/2014/main" id="{781CCB69-0904-6D46-8C9E-358C3EA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54" cy="771"/>
              </a:xfrm>
              <a:prstGeom prst="rect">
                <a:avLst/>
              </a:prstGeom>
              <a:solidFill>
                <a:srgbClr val="00CCFF"/>
              </a:solidFill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63500" dir="27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1800"/>
              </a:p>
            </p:txBody>
          </p:sp>
          <p:sp>
            <p:nvSpPr>
              <p:cNvPr id="29705" name="Rectangle 32">
                <a:extLst>
                  <a:ext uri="{FF2B5EF4-FFF2-40B4-BE49-F238E27FC236}">
                    <a16:creationId xmlns:a16="http://schemas.microsoft.com/office/drawing/2014/main" id="{9A2FE207-959C-A349-9067-37E0DD480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94"/>
                <a:ext cx="454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200"/>
                  <a:t>MII</a:t>
                </a:r>
                <a:r>
                  <a:rPr lang="zh-CN" altLang="en-US" sz="1200"/>
                  <a:t>管理</a:t>
                </a:r>
              </a:p>
              <a:p>
                <a:pPr algn="ctr" eaLnBrk="1" hangingPunct="1"/>
                <a:r>
                  <a:rPr lang="zh-CN" altLang="en-US" sz="1200"/>
                  <a:t>控制器</a:t>
                </a:r>
              </a:p>
            </p:txBody>
          </p:sp>
        </p:grpSp>
        <p:sp>
          <p:nvSpPr>
            <p:cNvPr id="29706" name="左右箭头 16">
              <a:extLst>
                <a:ext uri="{FF2B5EF4-FFF2-40B4-BE49-F238E27FC236}">
                  <a16:creationId xmlns:a16="http://schemas.microsoft.com/office/drawing/2014/main" id="{231F5BA5-FF88-814C-8FC0-14C5E35C4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0" y="672572"/>
              <a:ext cx="1285741" cy="428688"/>
            </a:xfrm>
            <a:prstGeom prst="leftRightArrow">
              <a:avLst>
                <a:gd name="adj1" fmla="val 50000"/>
                <a:gd name="adj2" fmla="val 50001"/>
              </a:avLst>
            </a:prstGeom>
            <a:solidFill>
              <a:schemeClr val="accent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1000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AHB</a:t>
              </a:r>
            </a:p>
          </p:txBody>
        </p:sp>
      </p:grpSp>
      <p:sp>
        <p:nvSpPr>
          <p:cNvPr id="29707" name="矩形 115">
            <a:extLst>
              <a:ext uri="{FF2B5EF4-FFF2-40B4-BE49-F238E27FC236}">
                <a16:creationId xmlns:a16="http://schemas.microsoft.com/office/drawing/2014/main" id="{6A25797D-DF5E-0E48-BD01-7AAC617E6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25" y="1268413"/>
            <a:ext cx="3354388" cy="1871662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708" name="矩形 116">
            <a:extLst>
              <a:ext uri="{FF2B5EF4-FFF2-40B4-BE49-F238E27FC236}">
                <a16:creationId xmlns:a16="http://schemas.microsoft.com/office/drawing/2014/main" id="{4EBC75C2-8275-1F4E-B053-15AD3CE86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1989138"/>
            <a:ext cx="78581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/>
              <a:t>PHY</a:t>
            </a:r>
          </a:p>
        </p:txBody>
      </p:sp>
      <p:pic>
        <p:nvPicPr>
          <p:cNvPr id="29709" name="Group 104">
            <a:extLst>
              <a:ext uri="{FF2B5EF4-FFF2-40B4-BE49-F238E27FC236}">
                <a16:creationId xmlns:a16="http://schemas.microsoft.com/office/drawing/2014/main" id="{F3FF077F-520C-E044-BEB6-86E059B1B6B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64" y="1292225"/>
            <a:ext cx="71913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10" name="Group 14">
            <a:extLst>
              <a:ext uri="{FF2B5EF4-FFF2-40B4-BE49-F238E27FC236}">
                <a16:creationId xmlns:a16="http://schemas.microsoft.com/office/drawing/2014/main" id="{2E7C229E-FC33-C149-B76F-DA64D23F3841}"/>
              </a:ext>
            </a:extLst>
          </p:cNvPr>
          <p:cNvGrpSpPr>
            <a:grpSpLocks/>
          </p:cNvGrpSpPr>
          <p:nvPr/>
        </p:nvGrpSpPr>
        <p:grpSpPr bwMode="auto">
          <a:xfrm>
            <a:off x="2346326" y="2773363"/>
            <a:ext cx="6207125" cy="957262"/>
            <a:chOff x="0" y="0"/>
            <a:chExt cx="6207162" cy="957431"/>
          </a:xfrm>
        </p:grpSpPr>
        <p:sp>
          <p:nvSpPr>
            <p:cNvPr id="29711" name="任意多边形 40">
              <a:extLst>
                <a:ext uri="{FF2B5EF4-FFF2-40B4-BE49-F238E27FC236}">
                  <a16:creationId xmlns:a16="http://schemas.microsoft.com/office/drawing/2014/main" id="{F67A0307-0611-3941-A24F-BADBA299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207162" cy="957431"/>
            </a:xfrm>
            <a:custGeom>
              <a:avLst/>
              <a:gdLst>
                <a:gd name="T0" fmla="*/ 1097282 w 6207162"/>
                <a:gd name="T1" fmla="*/ 0 h 957431"/>
                <a:gd name="T2" fmla="*/ 0 w 6207162"/>
                <a:gd name="T3" fmla="*/ 957431 h 957431"/>
                <a:gd name="T4" fmla="*/ 6207162 w 6207162"/>
                <a:gd name="T5" fmla="*/ 957431 h 957431"/>
                <a:gd name="T6" fmla="*/ 1904105 w 6207162"/>
                <a:gd name="T7" fmla="*/ 0 h 957431"/>
                <a:gd name="T8" fmla="*/ 1097282 w 6207162"/>
                <a:gd name="T9" fmla="*/ 0 h 9574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7162"/>
                <a:gd name="T16" fmla="*/ 0 h 957431"/>
                <a:gd name="T17" fmla="*/ 6207162 w 6207162"/>
                <a:gd name="T18" fmla="*/ 957431 h 9574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7162" h="957431">
                  <a:moveTo>
                    <a:pt x="1097280" y="0"/>
                  </a:moveTo>
                  <a:lnTo>
                    <a:pt x="0" y="957431"/>
                  </a:lnTo>
                  <a:lnTo>
                    <a:pt x="6207162" y="957431"/>
                  </a:lnTo>
                  <a:lnTo>
                    <a:pt x="1904103" y="0"/>
                  </a:lnTo>
                  <a:lnTo>
                    <a:pt x="1097280" y="0"/>
                  </a:lnTo>
                  <a:close/>
                </a:path>
              </a:pathLst>
            </a:custGeom>
            <a:solidFill>
              <a:srgbClr val="99CCFF">
                <a:alpha val="5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9712" name="Rectangle 35">
              <a:extLst>
                <a:ext uri="{FF2B5EF4-FFF2-40B4-BE49-F238E27FC236}">
                  <a16:creationId xmlns:a16="http://schemas.microsoft.com/office/drawing/2014/main" id="{DE7500A3-8554-BF47-97D3-2E69CCB5E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47" y="314489"/>
              <a:ext cx="2500330" cy="320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500"/>
                <a:t>相关寄存器</a:t>
              </a:r>
            </a:p>
          </p:txBody>
        </p:sp>
      </p:grpSp>
      <p:sp>
        <p:nvSpPr>
          <p:cNvPr id="29713" name="任意多边形 138">
            <a:extLst>
              <a:ext uri="{FF2B5EF4-FFF2-40B4-BE49-F238E27FC236}">
                <a16:creationId xmlns:a16="http://schemas.microsoft.com/office/drawing/2014/main" id="{BFEABB4D-2280-9145-86B6-FF4438E18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1" y="2301875"/>
            <a:ext cx="2786063" cy="571500"/>
          </a:xfrm>
          <a:custGeom>
            <a:avLst/>
            <a:gdLst>
              <a:gd name="T0" fmla="*/ 0 w 2786231"/>
              <a:gd name="T1" fmla="*/ 74951 h 218739"/>
              <a:gd name="T2" fmla="*/ 1129485 w 2786231"/>
              <a:gd name="T3" fmla="*/ 74951 h 218739"/>
              <a:gd name="T4" fmla="*/ 516336 w 2786231"/>
              <a:gd name="T5" fmla="*/ 524657 h 218739"/>
              <a:gd name="T6" fmla="*/ 1850204 w 2786231"/>
              <a:gd name="T7" fmla="*/ 356017 h 218739"/>
              <a:gd name="T8" fmla="*/ 2786063 w 2786231"/>
              <a:gd name="T9" fmla="*/ 299805 h 2187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86231"/>
              <a:gd name="T16" fmla="*/ 0 h 218739"/>
              <a:gd name="T17" fmla="*/ 2786231 w 2786231"/>
              <a:gd name="T18" fmla="*/ 218739 h 2187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86231" h="218739">
                <a:moveTo>
                  <a:pt x="0" y="28687"/>
                </a:moveTo>
                <a:cubicBezTo>
                  <a:pt x="521746" y="14343"/>
                  <a:pt x="1043492" y="0"/>
                  <a:pt x="1129553" y="28687"/>
                </a:cubicBezTo>
                <a:cubicBezTo>
                  <a:pt x="1215614" y="57374"/>
                  <a:pt x="396240" y="182881"/>
                  <a:pt x="516367" y="200810"/>
                </a:cubicBezTo>
                <a:cubicBezTo>
                  <a:pt x="636494" y="218739"/>
                  <a:pt x="1472004" y="150608"/>
                  <a:pt x="1850315" y="136264"/>
                </a:cubicBezTo>
                <a:cubicBezTo>
                  <a:pt x="2228626" y="121921"/>
                  <a:pt x="2621280" y="130886"/>
                  <a:pt x="2786231" y="114749"/>
                </a:cubicBez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/>
          </a:p>
        </p:txBody>
      </p:sp>
      <p:sp>
        <p:nvSpPr>
          <p:cNvPr id="29714" name="任意多边形 143">
            <a:extLst>
              <a:ext uri="{FF2B5EF4-FFF2-40B4-BE49-F238E27FC236}">
                <a16:creationId xmlns:a16="http://schemas.microsoft.com/office/drawing/2014/main" id="{7599DE3D-9665-7B45-9454-1A1527844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1730375"/>
            <a:ext cx="2755900" cy="357188"/>
          </a:xfrm>
          <a:custGeom>
            <a:avLst/>
            <a:gdLst>
              <a:gd name="T0" fmla="*/ 0 w 2755900"/>
              <a:gd name="T1" fmla="*/ 62421 h 218017"/>
              <a:gd name="T2" fmla="*/ 2222500 w 2755900"/>
              <a:gd name="T3" fmla="*/ 41614 h 218017"/>
              <a:gd name="T4" fmla="*/ 1714500 w 2755900"/>
              <a:gd name="T5" fmla="*/ 312106 h 218017"/>
              <a:gd name="T6" fmla="*/ 2755900 w 2755900"/>
              <a:gd name="T7" fmla="*/ 312106 h 218017"/>
              <a:gd name="T8" fmla="*/ 0 60000 65536"/>
              <a:gd name="T9" fmla="*/ 0 60000 65536"/>
              <a:gd name="T10" fmla="*/ 0 60000 65536"/>
              <a:gd name="T11" fmla="*/ 0 60000 65536"/>
              <a:gd name="T12" fmla="*/ 0 w 2755900"/>
              <a:gd name="T13" fmla="*/ 0 h 218017"/>
              <a:gd name="T14" fmla="*/ 2755900 w 2755900"/>
              <a:gd name="T15" fmla="*/ 218017 h 2180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5900" h="218017">
                <a:moveTo>
                  <a:pt x="0" y="38100"/>
                </a:moveTo>
                <a:cubicBezTo>
                  <a:pt x="968375" y="19050"/>
                  <a:pt x="1936750" y="0"/>
                  <a:pt x="2222500" y="25400"/>
                </a:cubicBezTo>
                <a:cubicBezTo>
                  <a:pt x="2508250" y="50800"/>
                  <a:pt x="1625600" y="162983"/>
                  <a:pt x="1714500" y="190500"/>
                </a:cubicBezTo>
                <a:cubicBezTo>
                  <a:pt x="1803400" y="218017"/>
                  <a:pt x="2279650" y="204258"/>
                  <a:pt x="2755900" y="190500"/>
                </a:cubicBezTo>
              </a:path>
            </a:pathLst>
          </a:custGeom>
          <a:noFill/>
          <a:ln w="2857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/>
          </a:p>
        </p:txBody>
      </p:sp>
      <p:sp>
        <p:nvSpPr>
          <p:cNvPr id="29715" name="矩形 144">
            <a:extLst>
              <a:ext uri="{FF2B5EF4-FFF2-40B4-BE49-F238E27FC236}">
                <a16:creationId xmlns:a16="http://schemas.microsoft.com/office/drawing/2014/main" id="{60913C44-DF0A-234D-B1D2-E3E0AB64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1301751"/>
            <a:ext cx="17145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/>
              <a:t>MDC </a:t>
            </a:r>
            <a:r>
              <a:rPr lang="zh-CN" altLang="en-US" sz="1600"/>
              <a:t>时钟</a:t>
            </a:r>
          </a:p>
        </p:txBody>
      </p:sp>
      <p:sp>
        <p:nvSpPr>
          <p:cNvPr id="29716" name="矩形 145">
            <a:extLst>
              <a:ext uri="{FF2B5EF4-FFF2-40B4-BE49-F238E27FC236}">
                <a16:creationId xmlns:a16="http://schemas.microsoft.com/office/drawing/2014/main" id="{4F5D6B47-F048-E643-A63E-A11D3D124ACB}"/>
              </a:ext>
            </a:extLst>
          </p:cNvPr>
          <p:cNvSpPr>
            <a:spLocks noChangeArrowheads="1"/>
          </p:cNvSpPr>
          <p:nvPr/>
        </p:nvSpPr>
        <p:spPr bwMode="auto">
          <a:xfrm rot="21289980">
            <a:off x="5327651" y="2576513"/>
            <a:ext cx="185737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/>
              <a:t>MDIO </a:t>
            </a:r>
            <a:r>
              <a:rPr lang="zh-CN" altLang="en-US" sz="1600"/>
              <a:t>数据</a:t>
            </a:r>
          </a:p>
        </p:txBody>
      </p:sp>
      <p:grpSp>
        <p:nvGrpSpPr>
          <p:cNvPr id="29717" name="Group 21">
            <a:extLst>
              <a:ext uri="{FF2B5EF4-FFF2-40B4-BE49-F238E27FC236}">
                <a16:creationId xmlns:a16="http://schemas.microsoft.com/office/drawing/2014/main" id="{D6E7A05F-02D3-7C47-976D-9E4564A3593A}"/>
              </a:ext>
            </a:extLst>
          </p:cNvPr>
          <p:cNvGrpSpPr>
            <a:grpSpLocks/>
          </p:cNvGrpSpPr>
          <p:nvPr/>
        </p:nvGrpSpPr>
        <p:grpSpPr bwMode="auto">
          <a:xfrm>
            <a:off x="2203451" y="3727450"/>
            <a:ext cx="6500813" cy="420688"/>
            <a:chOff x="0" y="0"/>
            <a:chExt cx="4095" cy="265"/>
          </a:xfrm>
        </p:grpSpPr>
        <p:graphicFrame>
          <p:nvGraphicFramePr>
            <p:cNvPr id="29718" name="Object 9">
              <a:extLst>
                <a:ext uri="{FF2B5EF4-FFF2-40B4-BE49-F238E27FC236}">
                  <a16:creationId xmlns:a16="http://schemas.microsoft.com/office/drawing/2014/main" id="{CEC3D7DD-71B9-4545-8053-1417046998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409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58" r:id="rId4" imgW="3175000" imgH="584200" progId="Visio.Drawing.11">
                    <p:embed/>
                  </p:oleObj>
                </mc:Choice>
                <mc:Fallback>
                  <p:oleObj r:id="rId4" imgW="3175000" imgH="584200" progId="Visio.Drawing.11">
                    <p:embed/>
                    <p:pic>
                      <p:nvPicPr>
                        <p:cNvPr id="29718" name="Object 9">
                          <a:extLst>
                            <a:ext uri="{FF2B5EF4-FFF2-40B4-BE49-F238E27FC236}">
                              <a16:creationId xmlns:a16="http://schemas.microsoft.com/office/drawing/2014/main" id="{CEC3D7DD-71B9-4545-8053-1417046998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409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9" name="Rectangle 35">
              <a:extLst>
                <a:ext uri="{FF2B5EF4-FFF2-40B4-BE49-F238E27FC236}">
                  <a16:creationId xmlns:a16="http://schemas.microsoft.com/office/drawing/2014/main" id="{C53652F0-8A8E-4949-9373-6A1AB8FE2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23"/>
              <a:ext cx="40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MCFG</a:t>
              </a:r>
            </a:p>
          </p:txBody>
        </p:sp>
        <p:sp>
          <p:nvSpPr>
            <p:cNvPr id="29720" name="Rectangle 35">
              <a:extLst>
                <a:ext uri="{FF2B5EF4-FFF2-40B4-BE49-F238E27FC236}">
                  <a16:creationId xmlns:a16="http://schemas.microsoft.com/office/drawing/2014/main" id="{22094350-550E-584E-AFF0-E688C8463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" y="23"/>
              <a:ext cx="45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MCMD</a:t>
              </a:r>
            </a:p>
          </p:txBody>
        </p:sp>
        <p:sp>
          <p:nvSpPr>
            <p:cNvPr id="29721" name="Rectangle 35">
              <a:extLst>
                <a:ext uri="{FF2B5EF4-FFF2-40B4-BE49-F238E27FC236}">
                  <a16:creationId xmlns:a16="http://schemas.microsoft.com/office/drawing/2014/main" id="{EC0060BC-B150-1C40-B702-9E4E34ED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23"/>
              <a:ext cx="31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MADR</a:t>
              </a:r>
            </a:p>
          </p:txBody>
        </p:sp>
        <p:sp>
          <p:nvSpPr>
            <p:cNvPr id="29722" name="Rectangle 35">
              <a:extLst>
                <a:ext uri="{FF2B5EF4-FFF2-40B4-BE49-F238E27FC236}">
                  <a16:creationId xmlns:a16="http://schemas.microsoft.com/office/drawing/2014/main" id="{1A4E5CF7-A313-6B47-9ECA-74705E54F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3"/>
              <a:ext cx="49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MWDT</a:t>
              </a:r>
            </a:p>
          </p:txBody>
        </p:sp>
        <p:sp>
          <p:nvSpPr>
            <p:cNvPr id="29723" name="Rectangle 35">
              <a:extLst>
                <a:ext uri="{FF2B5EF4-FFF2-40B4-BE49-F238E27FC236}">
                  <a16:creationId xmlns:a16="http://schemas.microsoft.com/office/drawing/2014/main" id="{32068713-FA88-DC41-AEB1-94326C05D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" y="23"/>
              <a:ext cx="5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MRDD</a:t>
              </a:r>
            </a:p>
          </p:txBody>
        </p:sp>
        <p:sp>
          <p:nvSpPr>
            <p:cNvPr id="29724" name="Rectangle 35">
              <a:extLst>
                <a:ext uri="{FF2B5EF4-FFF2-40B4-BE49-F238E27FC236}">
                  <a16:creationId xmlns:a16="http://schemas.microsoft.com/office/drawing/2014/main" id="{91034BF7-C865-2B42-8E8C-FF366FE41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23"/>
              <a:ext cx="40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/>
                <a:t>MIND</a:t>
              </a:r>
            </a:p>
          </p:txBody>
        </p:sp>
      </p:grpSp>
      <p:sp>
        <p:nvSpPr>
          <p:cNvPr id="29725" name="椭圆 104">
            <a:extLst>
              <a:ext uri="{FF2B5EF4-FFF2-40B4-BE49-F238E27FC236}">
                <a16:creationId xmlns:a16="http://schemas.microsoft.com/office/drawing/2014/main" id="{847C34A7-3B1B-AA4D-B5A0-FDA511AAA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5013325"/>
            <a:ext cx="431800" cy="427038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1</a:t>
            </a: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726" name="矩形 150">
            <a:extLst>
              <a:ext uri="{FF2B5EF4-FFF2-40B4-BE49-F238E27FC236}">
                <a16:creationId xmlns:a16="http://schemas.microsoft.com/office/drawing/2014/main" id="{9FC9C1ED-48DB-1641-A2C4-07AD2C994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516563"/>
            <a:ext cx="1439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/>
              <a:t>MCFG[5:2] </a:t>
            </a:r>
            <a:r>
              <a:rPr lang="zh-CN" altLang="en-US" sz="1800"/>
              <a:t>选择时钟</a:t>
            </a:r>
          </a:p>
        </p:txBody>
      </p:sp>
      <p:sp>
        <p:nvSpPr>
          <p:cNvPr id="29727" name="矩形 150">
            <a:extLst>
              <a:ext uri="{FF2B5EF4-FFF2-40B4-BE49-F238E27FC236}">
                <a16:creationId xmlns:a16="http://schemas.microsoft.com/office/drawing/2014/main" id="{0F248225-FE3A-D242-AF9E-DCA356F99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5516563"/>
            <a:ext cx="1295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/>
              <a:t>MCMD[0]</a:t>
            </a:r>
          </a:p>
          <a:p>
            <a:pPr algn="ctr" eaLnBrk="1" hangingPunct="1"/>
            <a:r>
              <a:rPr lang="zh-CN" altLang="en-US" sz="1800"/>
              <a:t>写</a:t>
            </a:r>
            <a:r>
              <a:rPr lang="en-US" altLang="zh-CN" sz="1800"/>
              <a:t>/</a:t>
            </a:r>
            <a:r>
              <a:rPr lang="zh-CN" altLang="en-US" sz="1800"/>
              <a:t>读</a:t>
            </a:r>
          </a:p>
        </p:txBody>
      </p:sp>
      <p:sp>
        <p:nvSpPr>
          <p:cNvPr id="29728" name="矩形 150">
            <a:extLst>
              <a:ext uri="{FF2B5EF4-FFF2-40B4-BE49-F238E27FC236}">
                <a16:creationId xmlns:a16="http://schemas.microsoft.com/office/drawing/2014/main" id="{2EECD7F7-1CCD-7549-B776-96954D189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516563"/>
            <a:ext cx="1295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/>
              <a:t>写</a:t>
            </a:r>
            <a:r>
              <a:rPr lang="en-US" altLang="zh-CN" sz="1800"/>
              <a:t>PHY/</a:t>
            </a:r>
            <a:r>
              <a:rPr lang="zh-CN" altLang="en-US" sz="1800"/>
              <a:t>寄存器地址</a:t>
            </a:r>
          </a:p>
        </p:txBody>
      </p:sp>
      <p:sp>
        <p:nvSpPr>
          <p:cNvPr id="29729" name="矩形 150">
            <a:extLst>
              <a:ext uri="{FF2B5EF4-FFF2-40B4-BE49-F238E27FC236}">
                <a16:creationId xmlns:a16="http://schemas.microsoft.com/office/drawing/2014/main" id="{A8FADFD8-4EA4-B041-BC4D-19419F698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1" y="5518151"/>
            <a:ext cx="9366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/>
              <a:t>等待</a:t>
            </a:r>
          </a:p>
          <a:p>
            <a:pPr algn="ctr" eaLnBrk="1" hangingPunct="1"/>
            <a:r>
              <a:rPr lang="zh-CN" altLang="en-US" sz="1800"/>
              <a:t>“busy”清零</a:t>
            </a:r>
          </a:p>
        </p:txBody>
      </p:sp>
      <p:sp>
        <p:nvSpPr>
          <p:cNvPr id="29730" name="矩形 150">
            <a:extLst>
              <a:ext uri="{FF2B5EF4-FFF2-40B4-BE49-F238E27FC236}">
                <a16:creationId xmlns:a16="http://schemas.microsoft.com/office/drawing/2014/main" id="{A30B055F-A837-B449-939D-208DF2FAA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516563"/>
            <a:ext cx="10080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/>
              <a:t>写数据</a:t>
            </a:r>
          </a:p>
        </p:txBody>
      </p:sp>
      <p:grpSp>
        <p:nvGrpSpPr>
          <p:cNvPr id="29731" name="Group 35">
            <a:extLst>
              <a:ext uri="{FF2B5EF4-FFF2-40B4-BE49-F238E27FC236}">
                <a16:creationId xmlns:a16="http://schemas.microsoft.com/office/drawing/2014/main" id="{9012F0AC-BCD7-7944-90CA-18F80053D909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4005263"/>
            <a:ext cx="5824538" cy="1008062"/>
            <a:chOff x="0" y="0"/>
            <a:chExt cx="3669" cy="635"/>
          </a:xfrm>
        </p:grpSpPr>
        <p:sp>
          <p:nvSpPr>
            <p:cNvPr id="29732" name="矩形 150">
              <a:extLst>
                <a:ext uri="{FF2B5EF4-FFF2-40B4-BE49-F238E27FC236}">
                  <a16:creationId xmlns:a16="http://schemas.microsoft.com/office/drawing/2014/main" id="{3D10BB8B-DCED-BD40-B420-D5372878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15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配置</a:t>
              </a:r>
            </a:p>
          </p:txBody>
        </p:sp>
        <p:sp>
          <p:nvSpPr>
            <p:cNvPr id="29733" name="矩形 151">
              <a:extLst>
                <a:ext uri="{FF2B5EF4-FFF2-40B4-BE49-F238E27FC236}">
                  <a16:creationId xmlns:a16="http://schemas.microsoft.com/office/drawing/2014/main" id="{D9DAA81A-8500-1E42-B047-68A541D1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45"/>
              <a:ext cx="315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命令</a:t>
              </a:r>
            </a:p>
          </p:txBody>
        </p:sp>
        <p:sp>
          <p:nvSpPr>
            <p:cNvPr id="29734" name="矩形 152">
              <a:extLst>
                <a:ext uri="{FF2B5EF4-FFF2-40B4-BE49-F238E27FC236}">
                  <a16:creationId xmlns:a16="http://schemas.microsoft.com/office/drawing/2014/main" id="{8D5CEB84-C8E3-2945-892C-9BD2288D9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" y="0"/>
              <a:ext cx="315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地址</a:t>
              </a:r>
            </a:p>
          </p:txBody>
        </p:sp>
        <p:sp>
          <p:nvSpPr>
            <p:cNvPr id="29735" name="矩形 153">
              <a:extLst>
                <a:ext uri="{FF2B5EF4-FFF2-40B4-BE49-F238E27FC236}">
                  <a16:creationId xmlns:a16="http://schemas.microsoft.com/office/drawing/2014/main" id="{19D1180C-B80D-A242-BAEC-F3C6E0CD1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0"/>
              <a:ext cx="315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写数据</a:t>
              </a:r>
            </a:p>
          </p:txBody>
        </p:sp>
        <p:sp>
          <p:nvSpPr>
            <p:cNvPr id="29736" name="矩形 97">
              <a:extLst>
                <a:ext uri="{FF2B5EF4-FFF2-40B4-BE49-F238E27FC236}">
                  <a16:creationId xmlns:a16="http://schemas.microsoft.com/office/drawing/2014/main" id="{C63DCED1-86F0-3947-84AA-C9A634EEF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0"/>
              <a:ext cx="315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读数据</a:t>
              </a:r>
            </a:p>
          </p:txBody>
        </p:sp>
        <p:sp>
          <p:nvSpPr>
            <p:cNvPr id="29737" name="矩形 98">
              <a:extLst>
                <a:ext uri="{FF2B5EF4-FFF2-40B4-BE49-F238E27FC236}">
                  <a16:creationId xmlns:a16="http://schemas.microsoft.com/office/drawing/2014/main" id="{010AFE92-2697-6F40-A31B-C8411FD84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" y="0"/>
              <a:ext cx="315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/>
                <a:t>状态</a:t>
              </a:r>
            </a:p>
          </p:txBody>
        </p:sp>
      </p:grpSp>
      <p:sp>
        <p:nvSpPr>
          <p:cNvPr id="29738" name="矩形 150">
            <a:extLst>
              <a:ext uri="{FF2B5EF4-FFF2-40B4-BE49-F238E27FC236}">
                <a16:creationId xmlns:a16="http://schemas.microsoft.com/office/drawing/2014/main" id="{DD511C1C-907D-8449-B975-48A50D993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5516563"/>
            <a:ext cx="1008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/>
              <a:t>读数据</a:t>
            </a:r>
          </a:p>
        </p:txBody>
      </p:sp>
      <p:sp>
        <p:nvSpPr>
          <p:cNvPr id="29739" name="矩形 150">
            <a:extLst>
              <a:ext uri="{FF2B5EF4-FFF2-40B4-BE49-F238E27FC236}">
                <a16:creationId xmlns:a16="http://schemas.microsoft.com/office/drawing/2014/main" id="{17EC77E7-8B0A-1541-B212-8F5E5E226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4" y="5445125"/>
            <a:ext cx="9366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/>
              <a:t>等待</a:t>
            </a:r>
          </a:p>
          <a:p>
            <a:pPr algn="ctr" eaLnBrk="1" hangingPunct="1"/>
            <a:r>
              <a:rPr lang="zh-CN" altLang="en-US" sz="1800"/>
              <a:t>“busy”清零</a:t>
            </a:r>
          </a:p>
        </p:txBody>
      </p:sp>
      <p:sp>
        <p:nvSpPr>
          <p:cNvPr id="29740" name="椭圆 104">
            <a:extLst>
              <a:ext uri="{FF2B5EF4-FFF2-40B4-BE49-F238E27FC236}">
                <a16:creationId xmlns:a16="http://schemas.microsoft.com/office/drawing/2014/main" id="{4CC5057A-5BDA-5B46-98C9-D81AA9465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5013325"/>
            <a:ext cx="431800" cy="427038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9741" name="椭圆 104">
            <a:extLst>
              <a:ext uri="{FF2B5EF4-FFF2-40B4-BE49-F238E27FC236}">
                <a16:creationId xmlns:a16="http://schemas.microsoft.com/office/drawing/2014/main" id="{C790CFA0-EEBB-F845-955F-2A462EB73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5013325"/>
            <a:ext cx="431800" cy="427038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9742" name="椭圆 104">
            <a:extLst>
              <a:ext uri="{FF2B5EF4-FFF2-40B4-BE49-F238E27FC236}">
                <a16:creationId xmlns:a16="http://schemas.microsoft.com/office/drawing/2014/main" id="{460E88DF-AEC1-F346-91C2-4684AC6F8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5013325"/>
            <a:ext cx="431800" cy="427038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9743" name="椭圆 104">
            <a:extLst>
              <a:ext uri="{FF2B5EF4-FFF2-40B4-BE49-F238E27FC236}">
                <a16:creationId xmlns:a16="http://schemas.microsoft.com/office/drawing/2014/main" id="{84E717E2-9255-A448-A239-90866FD5B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5013325"/>
            <a:ext cx="431800" cy="427038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9744" name="椭圆 104">
            <a:extLst>
              <a:ext uri="{FF2B5EF4-FFF2-40B4-BE49-F238E27FC236}">
                <a16:creationId xmlns:a16="http://schemas.microsoft.com/office/drawing/2014/main" id="{A90AC2A1-2956-CE4D-80AA-7BF9CB11D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5027614"/>
            <a:ext cx="431800" cy="427037"/>
          </a:xfrm>
          <a:prstGeom prst="ellipse">
            <a:avLst/>
          </a:prstGeom>
          <a:solidFill>
            <a:srgbClr val="FF99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9745" name="椭圆 104">
            <a:extLst>
              <a:ext uri="{FF2B5EF4-FFF2-40B4-BE49-F238E27FC236}">
                <a16:creationId xmlns:a16="http://schemas.microsoft.com/office/drawing/2014/main" id="{0A6DA9A4-56E7-0C4A-9C0E-D814101B4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5013325"/>
            <a:ext cx="431800" cy="427038"/>
          </a:xfrm>
          <a:prstGeom prst="ellipse">
            <a:avLst/>
          </a:prstGeom>
          <a:solidFill>
            <a:srgbClr val="FF99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945691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9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2" dur="indefinite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5" dur="indefinite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7" grpId="0" animBg="1" autoUpdateAnimBg="0"/>
      <p:bldP spid="29708" grpId="0" autoUpdateAnimBg="0"/>
      <p:bldP spid="29713" grpId="0" animBg="1" autoUpdateAnimBg="0"/>
      <p:bldP spid="29714" grpId="0" animBg="1" autoUpdateAnimBg="0"/>
      <p:bldP spid="29715" grpId="0" autoUpdateAnimBg="0"/>
      <p:bldP spid="29725" grpId="0" animBg="1" autoUpdateAnimBg="0"/>
      <p:bldP spid="29726" grpId="0" autoUpdateAnimBg="0"/>
      <p:bldP spid="29727" grpId="0" autoUpdateAnimBg="0"/>
      <p:bldP spid="29728" grpId="0" autoUpdateAnimBg="0"/>
      <p:bldP spid="29729" grpId="0" autoUpdateAnimBg="0"/>
      <p:bldP spid="29729" grpId="1" autoUpdateAnimBg="0"/>
      <p:bldP spid="29730" grpId="0" autoUpdateAnimBg="0"/>
      <p:bldP spid="29730" grpId="1" autoUpdateAnimBg="0"/>
      <p:bldP spid="29738" grpId="0" autoUpdateAnimBg="0"/>
      <p:bldP spid="29739" grpId="0" autoUpdateAnimBg="0"/>
      <p:bldP spid="29740" grpId="0" animBg="1" autoUpdateAnimBg="0"/>
      <p:bldP spid="29741" grpId="0" animBg="1" autoUpdateAnimBg="0"/>
      <p:bldP spid="29741" grpId="1" animBg="1" autoUpdateAnimBg="0"/>
      <p:bldP spid="29742" grpId="0" animBg="1" autoUpdateAnimBg="0"/>
      <p:bldP spid="29742" grpId="1" animBg="1" autoUpdateAnimBg="0"/>
      <p:bldP spid="29743" grpId="0" animBg="1" autoUpdateAnimBg="0"/>
      <p:bldP spid="29744" grpId="0" animBg="1" autoUpdateAnimBg="0"/>
      <p:bldP spid="29745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0AEA3D7-67A7-6341-8C45-53914DB353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zh-CN" altLang="en-US" sz="2400"/>
              <a:t>以太网包格式</a:t>
            </a:r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67539902-598F-B44B-B398-85E5EC726781}"/>
              </a:ext>
            </a:extLst>
          </p:cNvPr>
          <p:cNvGrpSpPr>
            <a:grpSpLocks/>
          </p:cNvGrpSpPr>
          <p:nvPr/>
        </p:nvGrpSpPr>
        <p:grpSpPr bwMode="auto">
          <a:xfrm>
            <a:off x="2270125" y="2786064"/>
            <a:ext cx="8040688" cy="3214687"/>
            <a:chOff x="0" y="0"/>
            <a:chExt cx="5065" cy="2025"/>
          </a:xfrm>
        </p:grpSpPr>
        <p:sp>
          <p:nvSpPr>
            <p:cNvPr id="30724" name="Rectangle 81">
              <a:extLst>
                <a:ext uri="{FF2B5EF4-FFF2-40B4-BE49-F238E27FC236}">
                  <a16:creationId xmlns:a16="http://schemas.microsoft.com/office/drawing/2014/main" id="{0018D196-BD7F-EC48-B5E1-9FECDFB71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856" cy="1125"/>
            </a:xfrm>
            <a:prstGeom prst="rect">
              <a:avLst/>
            </a:prstGeom>
            <a:gradFill rotWithShape="1">
              <a:gsLst>
                <a:gs pos="0">
                  <a:srgbClr val="99CCFF">
                    <a:alpha val="56000"/>
                  </a:srgbClr>
                </a:gs>
                <a:gs pos="100000">
                  <a:srgbClr val="CCECFF"/>
                </a:gs>
              </a:gsLst>
              <a:lin ang="5400000" scaled="1"/>
            </a:gra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pic>
          <p:nvPicPr>
            <p:cNvPr id="30725" name="Picture 82" descr="png-0698">
              <a:extLst>
                <a:ext uri="{FF2B5EF4-FFF2-40B4-BE49-F238E27FC236}">
                  <a16:creationId xmlns:a16="http://schemas.microsoft.com/office/drawing/2014/main" id="{4989C1D2-A693-B648-81B2-831E6E038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" y="1257"/>
              <a:ext cx="76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6" name="Oval 83">
              <a:extLst>
                <a:ext uri="{FF2B5EF4-FFF2-40B4-BE49-F238E27FC236}">
                  <a16:creationId xmlns:a16="http://schemas.microsoft.com/office/drawing/2014/main" id="{913A3158-B734-BB4E-87D0-21E6C026B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898"/>
              <a:ext cx="125" cy="272"/>
            </a:xfrm>
            <a:prstGeom prst="ellipse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30727" name="Oval 84">
              <a:extLst>
                <a:ext uri="{FF2B5EF4-FFF2-40B4-BE49-F238E27FC236}">
                  <a16:creationId xmlns:a16="http://schemas.microsoft.com/office/drawing/2014/main" id="{EB418F13-62D0-BD43-A7B1-BAE006C4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035"/>
              <a:ext cx="91" cy="181"/>
            </a:xfrm>
            <a:prstGeom prst="ellipse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30728" name="Oval 85">
              <a:extLst>
                <a:ext uri="{FF2B5EF4-FFF2-40B4-BE49-F238E27FC236}">
                  <a16:creationId xmlns:a16="http://schemas.microsoft.com/office/drawing/2014/main" id="{F70ACE84-0566-A243-8B42-2810D44C6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1267"/>
              <a:ext cx="44" cy="91"/>
            </a:xfrm>
            <a:prstGeom prst="ellipse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  <p:sp>
          <p:nvSpPr>
            <p:cNvPr id="30729" name="Oval 86">
              <a:extLst>
                <a:ext uri="{FF2B5EF4-FFF2-40B4-BE49-F238E27FC236}">
                  <a16:creationId xmlns:a16="http://schemas.microsoft.com/office/drawing/2014/main" id="{FC502CFE-B555-C348-9772-72667E8B4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159"/>
              <a:ext cx="45" cy="136"/>
            </a:xfrm>
            <a:prstGeom prst="ellipse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round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/>
            </a:p>
          </p:txBody>
        </p:sp>
      </p:grpSp>
      <p:grpSp>
        <p:nvGrpSpPr>
          <p:cNvPr id="30730" name="Group 10">
            <a:extLst>
              <a:ext uri="{FF2B5EF4-FFF2-40B4-BE49-F238E27FC236}">
                <a16:creationId xmlns:a16="http://schemas.microsoft.com/office/drawing/2014/main" id="{CC4C42EC-8FD0-DB41-B7CA-A11B2B8236E1}"/>
              </a:ext>
            </a:extLst>
          </p:cNvPr>
          <p:cNvGrpSpPr>
            <a:grpSpLocks/>
          </p:cNvGrpSpPr>
          <p:nvPr/>
        </p:nvGrpSpPr>
        <p:grpSpPr bwMode="auto">
          <a:xfrm>
            <a:off x="2065339" y="1428751"/>
            <a:ext cx="7991475" cy="576263"/>
            <a:chOff x="0" y="0"/>
            <a:chExt cx="5034" cy="363"/>
          </a:xfrm>
        </p:grpSpPr>
        <p:sp>
          <p:nvSpPr>
            <p:cNvPr id="30731" name="Rectangle 9">
              <a:extLst>
                <a:ext uri="{FF2B5EF4-FFF2-40B4-BE49-F238E27FC236}">
                  <a16:creationId xmlns:a16="http://schemas.microsoft.com/office/drawing/2014/main" id="{63288F22-54F8-034B-AF9D-C93351058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0732" name="AutoShape 10">
              <a:extLst>
                <a:ext uri="{FF2B5EF4-FFF2-40B4-BE49-F238E27FC236}">
                  <a16:creationId xmlns:a16="http://schemas.microsoft.com/office/drawing/2014/main" id="{E6585BDF-BC44-CC4D-99BB-1E86D1E808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33" name="Rectangle 11">
              <a:extLst>
                <a:ext uri="{FF2B5EF4-FFF2-40B4-BE49-F238E27FC236}">
                  <a16:creationId xmlns:a16="http://schemas.microsoft.com/office/drawing/2014/main" id="{7F94AF99-29F5-694B-8F9A-F904C1A11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0734" name="AutoShape 12">
              <a:extLst>
                <a:ext uri="{FF2B5EF4-FFF2-40B4-BE49-F238E27FC236}">
                  <a16:creationId xmlns:a16="http://schemas.microsoft.com/office/drawing/2014/main" id="{6E0619C3-6DB0-6D42-B86C-0CE2574D11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35" name="Rectangle 13">
              <a:extLst>
                <a:ext uri="{FF2B5EF4-FFF2-40B4-BE49-F238E27FC236}">
                  <a16:creationId xmlns:a16="http://schemas.microsoft.com/office/drawing/2014/main" id="{81036068-0B29-C04C-AD5F-673F470D9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0736" name="AutoShape 14">
              <a:extLst>
                <a:ext uri="{FF2B5EF4-FFF2-40B4-BE49-F238E27FC236}">
                  <a16:creationId xmlns:a16="http://schemas.microsoft.com/office/drawing/2014/main" id="{4B1A3079-6906-1F4F-AF59-DDE9181EA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37" name="Rectangle 15">
              <a:extLst>
                <a:ext uri="{FF2B5EF4-FFF2-40B4-BE49-F238E27FC236}">
                  <a16:creationId xmlns:a16="http://schemas.microsoft.com/office/drawing/2014/main" id="{E34853D3-DB0F-184B-A46A-2DA017E2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0738" name="AutoShape 16">
              <a:extLst>
                <a:ext uri="{FF2B5EF4-FFF2-40B4-BE49-F238E27FC236}">
                  <a16:creationId xmlns:a16="http://schemas.microsoft.com/office/drawing/2014/main" id="{611F6C8C-A15A-5A42-8C98-E865664451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39" name="Rectangle 17">
              <a:extLst>
                <a:ext uri="{FF2B5EF4-FFF2-40B4-BE49-F238E27FC236}">
                  <a16:creationId xmlns:a16="http://schemas.microsoft.com/office/drawing/2014/main" id="{34FA26B9-D994-5E47-AE83-00B246D56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0740" name="AutoShape 18">
              <a:extLst>
                <a:ext uri="{FF2B5EF4-FFF2-40B4-BE49-F238E27FC236}">
                  <a16:creationId xmlns:a16="http://schemas.microsoft.com/office/drawing/2014/main" id="{52A36B74-8EBF-FD41-9E12-F7A4E8668F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41" name="Rectangle 19">
              <a:extLst>
                <a:ext uri="{FF2B5EF4-FFF2-40B4-BE49-F238E27FC236}">
                  <a16:creationId xmlns:a16="http://schemas.microsoft.com/office/drawing/2014/main" id="{1519FEAF-913F-4B4E-BA7E-29600FC5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0742" name="AutoShape 20">
              <a:extLst>
                <a:ext uri="{FF2B5EF4-FFF2-40B4-BE49-F238E27FC236}">
                  <a16:creationId xmlns:a16="http://schemas.microsoft.com/office/drawing/2014/main" id="{441401FE-C96C-D04A-A9B7-7267169C56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43" name="Rectangle 21">
              <a:extLst>
                <a:ext uri="{FF2B5EF4-FFF2-40B4-BE49-F238E27FC236}">
                  <a16:creationId xmlns:a16="http://schemas.microsoft.com/office/drawing/2014/main" id="{0140F356-84C3-9743-9121-9BF574A8F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0744" name="AutoShape 22">
              <a:extLst>
                <a:ext uri="{FF2B5EF4-FFF2-40B4-BE49-F238E27FC236}">
                  <a16:creationId xmlns:a16="http://schemas.microsoft.com/office/drawing/2014/main" id="{476BFC6B-E666-344F-9200-48259F289E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45" name="AutoShape 23">
              <a:extLst>
                <a:ext uri="{FF2B5EF4-FFF2-40B4-BE49-F238E27FC236}">
                  <a16:creationId xmlns:a16="http://schemas.microsoft.com/office/drawing/2014/main" id="{97A8221A-8B9B-3E43-8349-0DC2111DF5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46" name="AutoShape 24">
              <a:extLst>
                <a:ext uri="{FF2B5EF4-FFF2-40B4-BE49-F238E27FC236}">
                  <a16:creationId xmlns:a16="http://schemas.microsoft.com/office/drawing/2014/main" id="{4DEF15C1-2E08-9643-A901-02E862059E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47" name="AutoShape 25">
              <a:extLst>
                <a:ext uri="{FF2B5EF4-FFF2-40B4-BE49-F238E27FC236}">
                  <a16:creationId xmlns:a16="http://schemas.microsoft.com/office/drawing/2014/main" id="{7E16C1A6-E97C-FF4A-A73E-087E163AE4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48" name="Group 28">
            <a:extLst>
              <a:ext uri="{FF2B5EF4-FFF2-40B4-BE49-F238E27FC236}">
                <a16:creationId xmlns:a16="http://schemas.microsoft.com/office/drawing/2014/main" id="{68940590-F499-4B4D-B0E5-B45DEF81CD1C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2149475"/>
            <a:ext cx="7921625" cy="215900"/>
            <a:chOff x="0" y="0"/>
            <a:chExt cx="4990" cy="136"/>
          </a:xfrm>
        </p:grpSpPr>
        <p:sp>
          <p:nvSpPr>
            <p:cNvPr id="30749" name="Rectangle 27">
              <a:extLst>
                <a:ext uri="{FF2B5EF4-FFF2-40B4-BE49-F238E27FC236}">
                  <a16:creationId xmlns:a16="http://schemas.microsoft.com/office/drawing/2014/main" id="{26FDE5B5-CF84-9344-9D00-048CD582B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7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0" name="Rectangle 28">
              <a:extLst>
                <a:ext uri="{FF2B5EF4-FFF2-40B4-BE49-F238E27FC236}">
                  <a16:creationId xmlns:a16="http://schemas.microsoft.com/office/drawing/2014/main" id="{7A2E3E91-30EF-964F-8AF3-007AE4E48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1" name="Rectangle 29">
              <a:extLst>
                <a:ext uri="{FF2B5EF4-FFF2-40B4-BE49-F238E27FC236}">
                  <a16:creationId xmlns:a16="http://schemas.microsoft.com/office/drawing/2014/main" id="{1C28BB10-74E1-B44A-9D6F-926932E2F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6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2" name="Rectangle 30">
              <a:extLst>
                <a:ext uri="{FF2B5EF4-FFF2-40B4-BE49-F238E27FC236}">
                  <a16:creationId xmlns:a16="http://schemas.microsoft.com/office/drawing/2014/main" id="{98CA4D38-3115-684E-AFB5-90C9C3B7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6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3" name="Rectangle 31">
              <a:extLst>
                <a:ext uri="{FF2B5EF4-FFF2-40B4-BE49-F238E27FC236}">
                  <a16:creationId xmlns:a16="http://schemas.microsoft.com/office/drawing/2014/main" id="{15FD43A4-234A-014F-B3F6-C35EF812B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4" name="Rectangle 32">
              <a:extLst>
                <a:ext uri="{FF2B5EF4-FFF2-40B4-BE49-F238E27FC236}">
                  <a16:creationId xmlns:a16="http://schemas.microsoft.com/office/drawing/2014/main" id="{9F7B91BE-AE4B-DE44-99BA-1F61BE7E5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46-1500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  <p:sp>
          <p:nvSpPr>
            <p:cNvPr id="30755" name="Rectangle 33">
              <a:extLst>
                <a:ext uri="{FF2B5EF4-FFF2-40B4-BE49-F238E27FC236}">
                  <a16:creationId xmlns:a16="http://schemas.microsoft.com/office/drawing/2014/main" id="{7711065E-EDBD-D24E-A54D-EB9340323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" y="0"/>
              <a:ext cx="5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4</a:t>
              </a:r>
              <a:r>
                <a:rPr lang="zh-CN" altLang="en-US" sz="1400">
                  <a:latin typeface="华文新魏" panose="02010800040101010101" pitchFamily="2" charset="-122"/>
                  <a:ea typeface="华文新魏" panose="02010800040101010101" pitchFamily="2" charset="-122"/>
                </a:rPr>
                <a:t>个字节</a:t>
              </a:r>
            </a:p>
          </p:txBody>
        </p:sp>
      </p:grpSp>
      <p:grpSp>
        <p:nvGrpSpPr>
          <p:cNvPr id="30756" name="Group 36">
            <a:extLst>
              <a:ext uri="{FF2B5EF4-FFF2-40B4-BE49-F238E27FC236}">
                <a16:creationId xmlns:a16="http://schemas.microsoft.com/office/drawing/2014/main" id="{AFE9BE91-54E8-BB47-89BA-8D3478AB5188}"/>
              </a:ext>
            </a:extLst>
          </p:cNvPr>
          <p:cNvGrpSpPr>
            <a:grpSpLocks/>
          </p:cNvGrpSpPr>
          <p:nvPr/>
        </p:nvGrpSpPr>
        <p:grpSpPr bwMode="auto">
          <a:xfrm>
            <a:off x="2063751" y="1428751"/>
            <a:ext cx="1152525" cy="576263"/>
            <a:chOff x="0" y="0"/>
            <a:chExt cx="726" cy="363"/>
          </a:xfrm>
        </p:grpSpPr>
        <p:sp>
          <p:nvSpPr>
            <p:cNvPr id="30757" name="Rectangle 35">
              <a:extLst>
                <a:ext uri="{FF2B5EF4-FFF2-40B4-BE49-F238E27FC236}">
                  <a16:creationId xmlns:a16="http://schemas.microsoft.com/office/drawing/2014/main" id="{FF4D270F-E9FC-724B-9711-B391767AA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0758" name="AutoShape 36">
              <a:extLst>
                <a:ext uri="{FF2B5EF4-FFF2-40B4-BE49-F238E27FC236}">
                  <a16:creationId xmlns:a16="http://schemas.microsoft.com/office/drawing/2014/main" id="{F8503B82-85FA-E849-AED8-98CAD07AD8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59" name="AutoShape 37">
              <a:extLst>
                <a:ext uri="{FF2B5EF4-FFF2-40B4-BE49-F238E27FC236}">
                  <a16:creationId xmlns:a16="http://schemas.microsoft.com/office/drawing/2014/main" id="{E1715A7B-B3F5-F141-B71B-A048ECAF25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60" name="AutoShape 38">
              <a:extLst>
                <a:ext uri="{FF2B5EF4-FFF2-40B4-BE49-F238E27FC236}">
                  <a16:creationId xmlns:a16="http://schemas.microsoft.com/office/drawing/2014/main" id="{694B99DF-3E8D-A847-A235-1175F9EA95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61" name="AutoShape 39">
              <a:extLst>
                <a:ext uri="{FF2B5EF4-FFF2-40B4-BE49-F238E27FC236}">
                  <a16:creationId xmlns:a16="http://schemas.microsoft.com/office/drawing/2014/main" id="{FCD5DFFD-8D6A-D544-B51B-1EF43BD39C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rgbClr val="008080">
                <a:alpha val="37999"/>
              </a:srgb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62" name="Group 42">
            <a:extLst>
              <a:ext uri="{FF2B5EF4-FFF2-40B4-BE49-F238E27FC236}">
                <a16:creationId xmlns:a16="http://schemas.microsoft.com/office/drawing/2014/main" id="{94AF12C4-D534-C44F-BBE7-DCB400CE9D92}"/>
              </a:ext>
            </a:extLst>
          </p:cNvPr>
          <p:cNvGrpSpPr>
            <a:grpSpLocks/>
          </p:cNvGrpSpPr>
          <p:nvPr/>
        </p:nvGrpSpPr>
        <p:grpSpPr bwMode="auto">
          <a:xfrm>
            <a:off x="3071813" y="1428751"/>
            <a:ext cx="793750" cy="576263"/>
            <a:chOff x="0" y="0"/>
            <a:chExt cx="500" cy="363"/>
          </a:xfrm>
        </p:grpSpPr>
        <p:sp>
          <p:nvSpPr>
            <p:cNvPr id="30763" name="Rectangle 41">
              <a:extLst>
                <a:ext uri="{FF2B5EF4-FFF2-40B4-BE49-F238E27FC236}">
                  <a16:creationId xmlns:a16="http://schemas.microsoft.com/office/drawing/2014/main" id="{B900748A-0988-0C45-9ACF-A3499A24D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0764" name="AutoShape 42">
              <a:extLst>
                <a:ext uri="{FF2B5EF4-FFF2-40B4-BE49-F238E27FC236}">
                  <a16:creationId xmlns:a16="http://schemas.microsoft.com/office/drawing/2014/main" id="{060ADB7E-6433-AE48-BA60-1B7DE7CDEF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65" name="AutoShape 43">
              <a:extLst>
                <a:ext uri="{FF2B5EF4-FFF2-40B4-BE49-F238E27FC236}">
                  <a16:creationId xmlns:a16="http://schemas.microsoft.com/office/drawing/2014/main" id="{AFEF1CA2-7959-DD42-96D4-EE3287ABEA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66" name="AutoShape 44">
              <a:extLst>
                <a:ext uri="{FF2B5EF4-FFF2-40B4-BE49-F238E27FC236}">
                  <a16:creationId xmlns:a16="http://schemas.microsoft.com/office/drawing/2014/main" id="{183DD428-5A69-2C4F-923E-224CCA1E75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264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rgbClr val="FF00FF">
                <a:alpha val="37999"/>
              </a:srgb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67" name="AutoShape 45">
              <a:extLst>
                <a:ext uri="{FF2B5EF4-FFF2-40B4-BE49-F238E27FC236}">
                  <a16:creationId xmlns:a16="http://schemas.microsoft.com/office/drawing/2014/main" id="{4748F668-7EDC-954F-B01A-CE7E71CF4B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264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68" name="Group 48">
            <a:extLst>
              <a:ext uri="{FF2B5EF4-FFF2-40B4-BE49-F238E27FC236}">
                <a16:creationId xmlns:a16="http://schemas.microsoft.com/office/drawing/2014/main" id="{DAA7694D-AFA4-B940-B77A-D7442E6C8B18}"/>
              </a:ext>
            </a:extLst>
          </p:cNvPr>
          <p:cNvGrpSpPr>
            <a:grpSpLocks/>
          </p:cNvGrpSpPr>
          <p:nvPr/>
        </p:nvGrpSpPr>
        <p:grpSpPr bwMode="auto">
          <a:xfrm>
            <a:off x="3719514" y="1428751"/>
            <a:ext cx="1152525" cy="576263"/>
            <a:chOff x="0" y="0"/>
            <a:chExt cx="726" cy="363"/>
          </a:xfrm>
        </p:grpSpPr>
        <p:sp>
          <p:nvSpPr>
            <p:cNvPr id="30769" name="Rectangle 47">
              <a:extLst>
                <a:ext uri="{FF2B5EF4-FFF2-40B4-BE49-F238E27FC236}">
                  <a16:creationId xmlns:a16="http://schemas.microsoft.com/office/drawing/2014/main" id="{F23B53AB-31D6-A047-B8ED-7B5B3A860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0770" name="AutoShape 48">
              <a:extLst>
                <a:ext uri="{FF2B5EF4-FFF2-40B4-BE49-F238E27FC236}">
                  <a16:creationId xmlns:a16="http://schemas.microsoft.com/office/drawing/2014/main" id="{35D0E842-F36D-2341-B88A-115D3A7445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1" name="AutoShape 49">
              <a:extLst>
                <a:ext uri="{FF2B5EF4-FFF2-40B4-BE49-F238E27FC236}">
                  <a16:creationId xmlns:a16="http://schemas.microsoft.com/office/drawing/2014/main" id="{3EFE3895-8092-D747-B23F-AA15EF5064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2" name="AutoShape 50">
              <a:extLst>
                <a:ext uri="{FF2B5EF4-FFF2-40B4-BE49-F238E27FC236}">
                  <a16:creationId xmlns:a16="http://schemas.microsoft.com/office/drawing/2014/main" id="{D72FA536-34D6-B949-9AB7-A9A4F04D3D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rgbClr val="FFFF00">
                <a:alpha val="37999"/>
              </a:srgb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3" name="AutoShape 51">
              <a:extLst>
                <a:ext uri="{FF2B5EF4-FFF2-40B4-BE49-F238E27FC236}">
                  <a16:creationId xmlns:a16="http://schemas.microsoft.com/office/drawing/2014/main" id="{F8B0776C-4297-EA48-A83B-0CBA5554C5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2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74" name="Group 54">
            <a:extLst>
              <a:ext uri="{FF2B5EF4-FFF2-40B4-BE49-F238E27FC236}">
                <a16:creationId xmlns:a16="http://schemas.microsoft.com/office/drawing/2014/main" id="{2A53D613-B7CB-9145-902D-36D26F17CFB1}"/>
              </a:ext>
            </a:extLst>
          </p:cNvPr>
          <p:cNvGrpSpPr>
            <a:grpSpLocks/>
          </p:cNvGrpSpPr>
          <p:nvPr/>
        </p:nvGrpSpPr>
        <p:grpSpPr bwMode="auto">
          <a:xfrm>
            <a:off x="4727576" y="1428751"/>
            <a:ext cx="1152525" cy="576263"/>
            <a:chOff x="0" y="0"/>
            <a:chExt cx="726" cy="363"/>
          </a:xfrm>
        </p:grpSpPr>
        <p:sp>
          <p:nvSpPr>
            <p:cNvPr id="30775" name="Rectangle 53">
              <a:extLst>
                <a:ext uri="{FF2B5EF4-FFF2-40B4-BE49-F238E27FC236}">
                  <a16:creationId xmlns:a16="http://schemas.microsoft.com/office/drawing/2014/main" id="{52DE7687-F228-4043-8ABB-A458137AB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0776" name="AutoShape 54">
              <a:extLst>
                <a:ext uri="{FF2B5EF4-FFF2-40B4-BE49-F238E27FC236}">
                  <a16:creationId xmlns:a16="http://schemas.microsoft.com/office/drawing/2014/main" id="{6FA0FD07-0F3D-B24D-8DA3-B07DBFB4E0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7" name="AutoShape 55">
              <a:extLst>
                <a:ext uri="{FF2B5EF4-FFF2-40B4-BE49-F238E27FC236}">
                  <a16:creationId xmlns:a16="http://schemas.microsoft.com/office/drawing/2014/main" id="{B649E810-584C-AB44-87E0-3875297E26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8" name="AutoShape 56">
              <a:extLst>
                <a:ext uri="{FF2B5EF4-FFF2-40B4-BE49-F238E27FC236}">
                  <a16:creationId xmlns:a16="http://schemas.microsoft.com/office/drawing/2014/main" id="{75FFCC82-0250-3848-A31B-823D56348D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rgbClr val="00FF00">
                <a:alpha val="37999"/>
              </a:srgb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79" name="AutoShape 57">
              <a:extLst>
                <a:ext uri="{FF2B5EF4-FFF2-40B4-BE49-F238E27FC236}">
                  <a16:creationId xmlns:a16="http://schemas.microsoft.com/office/drawing/2014/main" id="{C2569066-155D-A043-BBA2-22225D8145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80" name="Group 60">
            <a:extLst>
              <a:ext uri="{FF2B5EF4-FFF2-40B4-BE49-F238E27FC236}">
                <a16:creationId xmlns:a16="http://schemas.microsoft.com/office/drawing/2014/main" id="{82AFCDF0-6DB3-544C-98CC-997FB053F599}"/>
              </a:ext>
            </a:extLst>
          </p:cNvPr>
          <p:cNvGrpSpPr>
            <a:grpSpLocks/>
          </p:cNvGrpSpPr>
          <p:nvPr/>
        </p:nvGrpSpPr>
        <p:grpSpPr bwMode="auto">
          <a:xfrm>
            <a:off x="5735639" y="1428751"/>
            <a:ext cx="1152525" cy="576263"/>
            <a:chOff x="0" y="0"/>
            <a:chExt cx="726" cy="363"/>
          </a:xfrm>
        </p:grpSpPr>
        <p:sp>
          <p:nvSpPr>
            <p:cNvPr id="30781" name="Rectangle 59">
              <a:extLst>
                <a:ext uri="{FF2B5EF4-FFF2-40B4-BE49-F238E27FC236}">
                  <a16:creationId xmlns:a16="http://schemas.microsoft.com/office/drawing/2014/main" id="{E55F295A-9806-F34D-8B1E-DBF74C0AE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0782" name="AutoShape 60">
              <a:extLst>
                <a:ext uri="{FF2B5EF4-FFF2-40B4-BE49-F238E27FC236}">
                  <a16:creationId xmlns:a16="http://schemas.microsoft.com/office/drawing/2014/main" id="{BF1FB314-616D-924C-A293-5EC03CFAA2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83" name="AutoShape 61">
              <a:extLst>
                <a:ext uri="{FF2B5EF4-FFF2-40B4-BE49-F238E27FC236}">
                  <a16:creationId xmlns:a16="http://schemas.microsoft.com/office/drawing/2014/main" id="{0935DEB8-9D77-8F45-8CE6-5EB1EF708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84" name="AutoShape 62">
              <a:extLst>
                <a:ext uri="{FF2B5EF4-FFF2-40B4-BE49-F238E27FC236}">
                  <a16:creationId xmlns:a16="http://schemas.microsoft.com/office/drawing/2014/main" id="{BA91DF1E-9BDA-9A43-A818-E5C07AD52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85" name="AutoShape 63">
              <a:extLst>
                <a:ext uri="{FF2B5EF4-FFF2-40B4-BE49-F238E27FC236}">
                  <a16:creationId xmlns:a16="http://schemas.microsoft.com/office/drawing/2014/main" id="{2880A877-5CC7-944B-9559-C72C4CEA0C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9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86" name="Group 66">
            <a:extLst>
              <a:ext uri="{FF2B5EF4-FFF2-40B4-BE49-F238E27FC236}">
                <a16:creationId xmlns:a16="http://schemas.microsoft.com/office/drawing/2014/main" id="{5503B645-FB0A-F64C-9725-1B689364486C}"/>
              </a:ext>
            </a:extLst>
          </p:cNvPr>
          <p:cNvGrpSpPr>
            <a:grpSpLocks/>
          </p:cNvGrpSpPr>
          <p:nvPr/>
        </p:nvGrpSpPr>
        <p:grpSpPr bwMode="auto">
          <a:xfrm>
            <a:off x="6743701" y="1428751"/>
            <a:ext cx="2449513" cy="576263"/>
            <a:chOff x="0" y="0"/>
            <a:chExt cx="1543" cy="363"/>
          </a:xfrm>
        </p:grpSpPr>
        <p:sp>
          <p:nvSpPr>
            <p:cNvPr id="30787" name="Rectangle 65">
              <a:extLst>
                <a:ext uri="{FF2B5EF4-FFF2-40B4-BE49-F238E27FC236}">
                  <a16:creationId xmlns:a16="http://schemas.microsoft.com/office/drawing/2014/main" id="{83A53FCB-E90E-A842-9049-F2F4E0BF4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0788" name="AutoShape 66">
              <a:extLst>
                <a:ext uri="{FF2B5EF4-FFF2-40B4-BE49-F238E27FC236}">
                  <a16:creationId xmlns:a16="http://schemas.microsoft.com/office/drawing/2014/main" id="{F424248B-9321-3140-8D6E-E548A2C40E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89" name="AutoShape 67">
              <a:extLst>
                <a:ext uri="{FF2B5EF4-FFF2-40B4-BE49-F238E27FC236}">
                  <a16:creationId xmlns:a16="http://schemas.microsoft.com/office/drawing/2014/main" id="{30D4060A-90A1-4840-B613-C4795F06B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1308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90" name="AutoShape 68">
              <a:extLst>
                <a:ext uri="{FF2B5EF4-FFF2-40B4-BE49-F238E27FC236}">
                  <a16:creationId xmlns:a16="http://schemas.microsoft.com/office/drawing/2014/main" id="{CB4DE35A-EF37-8F49-B547-A53B609A4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1308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91" name="AutoShape 69">
              <a:extLst>
                <a:ext uri="{FF2B5EF4-FFF2-40B4-BE49-F238E27FC236}">
                  <a16:creationId xmlns:a16="http://schemas.microsoft.com/office/drawing/2014/main" id="{6320D316-8D8F-CA44-ACD4-4EC1F65442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0792" name="Group 72">
            <a:extLst>
              <a:ext uri="{FF2B5EF4-FFF2-40B4-BE49-F238E27FC236}">
                <a16:creationId xmlns:a16="http://schemas.microsoft.com/office/drawing/2014/main" id="{14FAFB67-E84F-A346-81D9-821B07C5B63F}"/>
              </a:ext>
            </a:extLst>
          </p:cNvPr>
          <p:cNvGrpSpPr>
            <a:grpSpLocks/>
          </p:cNvGrpSpPr>
          <p:nvPr/>
        </p:nvGrpSpPr>
        <p:grpSpPr bwMode="auto">
          <a:xfrm>
            <a:off x="9048751" y="1428751"/>
            <a:ext cx="1008063" cy="576263"/>
            <a:chOff x="0" y="0"/>
            <a:chExt cx="635" cy="363"/>
          </a:xfrm>
        </p:grpSpPr>
        <p:sp>
          <p:nvSpPr>
            <p:cNvPr id="30793" name="Rectangle 71">
              <a:extLst>
                <a:ext uri="{FF2B5EF4-FFF2-40B4-BE49-F238E27FC236}">
                  <a16:creationId xmlns:a16="http://schemas.microsoft.com/office/drawing/2014/main" id="{3C55FCAC-5FD9-2644-9A5D-38475A73E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0794" name="AutoShape 72">
              <a:extLst>
                <a:ext uri="{FF2B5EF4-FFF2-40B4-BE49-F238E27FC236}">
                  <a16:creationId xmlns:a16="http://schemas.microsoft.com/office/drawing/2014/main" id="{85D512FB-6ADE-CE4D-9141-8306038B60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95" name="AutoShape 73">
              <a:extLst>
                <a:ext uri="{FF2B5EF4-FFF2-40B4-BE49-F238E27FC236}">
                  <a16:creationId xmlns:a16="http://schemas.microsoft.com/office/drawing/2014/main" id="{DC717221-877A-E94C-89C0-B70C15F5FA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9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96" name="AutoShape 74">
              <a:extLst>
                <a:ext uri="{FF2B5EF4-FFF2-40B4-BE49-F238E27FC236}">
                  <a16:creationId xmlns:a16="http://schemas.microsoft.com/office/drawing/2014/main" id="{D80BE6E5-B4ED-0F41-9A00-681CA22A68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01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0797" name="AutoShape 75">
              <a:extLst>
                <a:ext uri="{FF2B5EF4-FFF2-40B4-BE49-F238E27FC236}">
                  <a16:creationId xmlns:a16="http://schemas.microsoft.com/office/drawing/2014/main" id="{2810D74B-E2A0-EB43-A26C-9DA4804C8E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sp>
        <p:nvSpPr>
          <p:cNvPr id="30798" name="AutoShape 76">
            <a:extLst>
              <a:ext uri="{FF2B5EF4-FFF2-40B4-BE49-F238E27FC236}">
                <a16:creationId xmlns:a16="http://schemas.microsoft.com/office/drawing/2014/main" id="{C386F1FF-48F0-6845-905B-C4BDCE669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前导码为连续</a:t>
            </a:r>
            <a:r>
              <a:rPr lang="en-US" altLang="zh-CN" sz="1800">
                <a:ea typeface="华文新魏" panose="02010800040101010101" pitchFamily="2" charset="-122"/>
              </a:rPr>
              <a:t>7</a:t>
            </a:r>
            <a:r>
              <a:rPr lang="zh-CN" altLang="en-US" sz="1800">
                <a:ea typeface="华文新魏" panose="02010800040101010101" pitchFamily="2" charset="-122"/>
              </a:rPr>
              <a:t>个字节的</a:t>
            </a:r>
            <a:r>
              <a:rPr lang="en-US" altLang="zh-CN" sz="1800">
                <a:ea typeface="华文新魏" panose="02010800040101010101" pitchFamily="2" charset="-122"/>
              </a:rPr>
              <a:t>10101010</a:t>
            </a:r>
            <a:r>
              <a:rPr lang="zh-CN" altLang="en-US" sz="1800">
                <a:ea typeface="华文新魏" panose="02010800040101010101" pitchFamily="2" charset="-122"/>
              </a:rPr>
              <a:t>序列，用于实现物理层帧接收的时序同步。</a:t>
            </a:r>
          </a:p>
        </p:txBody>
      </p:sp>
      <p:sp>
        <p:nvSpPr>
          <p:cNvPr id="30799" name="AutoShape 89">
            <a:extLst>
              <a:ext uri="{FF2B5EF4-FFF2-40B4-BE49-F238E27FC236}">
                <a16:creationId xmlns:a16="http://schemas.microsoft.com/office/drawing/2014/main" id="{69CC9BA1-781A-254F-A318-D971F37A3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起始帧分界符用于指示帧的开始，其值为</a:t>
            </a:r>
            <a:r>
              <a:rPr lang="en-US" altLang="zh-CN" sz="1800">
                <a:ea typeface="华文新魏" panose="02010800040101010101" pitchFamily="2" charset="-122"/>
              </a:rPr>
              <a:t>1010101</a:t>
            </a:r>
            <a:r>
              <a:rPr lang="en-US" altLang="zh-CN" sz="1800">
                <a:solidFill>
                  <a:srgbClr val="FF0000"/>
                </a:solidFill>
                <a:ea typeface="华文新魏" panose="02010800040101010101" pitchFamily="2" charset="-122"/>
              </a:rPr>
              <a:t>1</a:t>
            </a:r>
            <a:r>
              <a:rPr lang="zh-CN" altLang="en-US" sz="1800"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30800" name="AutoShape 90">
            <a:extLst>
              <a:ext uri="{FF2B5EF4-FFF2-40B4-BE49-F238E27FC236}">
                <a16:creationId xmlns:a16="http://schemas.microsoft.com/office/drawing/2014/main" id="{87BA94D6-5158-894A-9487-95620771E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目标地址指定数据帧的最终目标的地址，长度为</a:t>
            </a:r>
            <a:r>
              <a:rPr lang="en-US" altLang="zh-CN" sz="1800">
                <a:ea typeface="华文新魏" panose="02010800040101010101" pitchFamily="2" charset="-122"/>
              </a:rPr>
              <a:t>48bit</a:t>
            </a:r>
            <a:r>
              <a:rPr lang="zh-CN" altLang="en-US" sz="1800">
                <a:ea typeface="华文新魏" panose="02010800040101010101" pitchFamily="2" charset="-122"/>
              </a:rPr>
              <a:t>，其</a:t>
            </a:r>
            <a:r>
              <a:rPr lang="en-US" altLang="zh-CN" sz="1800">
                <a:ea typeface="华文新魏" panose="02010800040101010101" pitchFamily="2" charset="-122"/>
              </a:rPr>
              <a:t>LSB</a:t>
            </a:r>
            <a:r>
              <a:rPr lang="zh-CN" altLang="en-US" sz="1800">
                <a:ea typeface="华文新魏" panose="02010800040101010101" pitchFamily="2" charset="-122"/>
              </a:rPr>
              <a:t>可用于指定一个帧是一个地址（</a:t>
            </a:r>
            <a:r>
              <a:rPr lang="en-US" altLang="zh-CN" sz="1800">
                <a:ea typeface="华文新魏" panose="02010800040101010101" pitchFamily="2" charset="-122"/>
              </a:rPr>
              <a:t>0</a:t>
            </a:r>
            <a:r>
              <a:rPr lang="zh-CN" altLang="en-US" sz="1800">
                <a:ea typeface="华文新魏" panose="02010800040101010101" pitchFamily="2" charset="-122"/>
              </a:rPr>
              <a:t>）还是组</a:t>
            </a:r>
            <a:r>
              <a:rPr lang="en-US" altLang="zh-CN" sz="1800">
                <a:ea typeface="华文新魏" panose="02010800040101010101" pitchFamily="2" charset="-122"/>
              </a:rPr>
              <a:t>/</a:t>
            </a:r>
            <a:r>
              <a:rPr lang="zh-CN" altLang="en-US" sz="1800">
                <a:ea typeface="华文新魏" panose="02010800040101010101" pitchFamily="2" charset="-122"/>
              </a:rPr>
              <a:t>多播地址（</a:t>
            </a:r>
            <a:r>
              <a:rPr lang="en-US" altLang="zh-CN" sz="1800">
                <a:ea typeface="华文新魏" panose="02010800040101010101" pitchFamily="2" charset="-122"/>
              </a:rPr>
              <a:t>1</a:t>
            </a:r>
            <a:r>
              <a:rPr lang="zh-CN" altLang="en-US" sz="1800">
                <a:ea typeface="华文新魏" panose="02010800040101010101" pitchFamily="2" charset="-122"/>
              </a:rPr>
              <a:t>）。</a:t>
            </a:r>
          </a:p>
        </p:txBody>
      </p:sp>
      <p:sp>
        <p:nvSpPr>
          <p:cNvPr id="30801" name="AutoShape 91">
            <a:extLst>
              <a:ext uri="{FF2B5EF4-FFF2-40B4-BE49-F238E27FC236}">
                <a16:creationId xmlns:a16="http://schemas.microsoft.com/office/drawing/2014/main" id="{95C2A47A-65AF-0B47-9944-EDEAFF43E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源地址识别帧启动的站点。</a:t>
            </a:r>
          </a:p>
        </p:txBody>
      </p:sp>
      <p:sp>
        <p:nvSpPr>
          <p:cNvPr id="30802" name="AutoShape 92">
            <a:extLst>
              <a:ext uri="{FF2B5EF4-FFF2-40B4-BE49-F238E27FC236}">
                <a16:creationId xmlns:a16="http://schemas.microsoft.com/office/drawing/2014/main" id="{DB5B9151-0A8C-A544-8004-96F25928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这个字段的意义由它的数值来决定，当值不大于</a:t>
            </a:r>
            <a:r>
              <a:rPr lang="en-US" altLang="zh-CN" sz="1800">
                <a:ea typeface="华文新魏" panose="02010800040101010101" pitchFamily="2" charset="-122"/>
              </a:rPr>
              <a:t>1500</a:t>
            </a:r>
            <a:r>
              <a:rPr lang="zh-CN" altLang="en-US" sz="1800">
                <a:ea typeface="华文新魏" panose="02010800040101010101" pitchFamily="2" charset="-122"/>
              </a:rPr>
              <a:t>（十进制），表示</a:t>
            </a:r>
            <a:r>
              <a:rPr lang="en-US" altLang="zh-CN" sz="1800">
                <a:ea typeface="华文新魏" panose="02010800040101010101" pitchFamily="2" charset="-122"/>
              </a:rPr>
              <a:t>MAC</a:t>
            </a:r>
            <a:r>
              <a:rPr lang="zh-CN" altLang="en-US" sz="1800">
                <a:ea typeface="华文新魏" panose="02010800040101010101" pitchFamily="2" charset="-122"/>
              </a:rPr>
              <a:t>客户数据的字节数，当值大于</a:t>
            </a:r>
            <a:r>
              <a:rPr lang="en-US" altLang="zh-CN" sz="1800">
                <a:ea typeface="华文新魏" panose="02010800040101010101" pitchFamily="2" charset="-122"/>
              </a:rPr>
              <a:t>1536</a:t>
            </a:r>
            <a:r>
              <a:rPr lang="zh-CN" altLang="en-US" sz="1800">
                <a:ea typeface="华文新魏" panose="02010800040101010101" pitchFamily="2" charset="-122"/>
              </a:rPr>
              <a:t>（十进制），表示数据的类型，比如</a:t>
            </a:r>
            <a:r>
              <a:rPr lang="en-US" altLang="zh-CN" sz="1800">
                <a:ea typeface="华文新魏" panose="02010800040101010101" pitchFamily="2" charset="-122"/>
              </a:rPr>
              <a:t>ARP</a:t>
            </a:r>
            <a:r>
              <a:rPr lang="zh-CN" altLang="en-US" sz="1800">
                <a:ea typeface="华文新魏" panose="02010800040101010101" pitchFamily="2" charset="-122"/>
              </a:rPr>
              <a:t>协议的数值为</a:t>
            </a:r>
            <a:r>
              <a:rPr lang="en-US" altLang="zh-CN" sz="1800">
                <a:ea typeface="华文新魏" panose="02010800040101010101" pitchFamily="2" charset="-122"/>
              </a:rPr>
              <a:t>0x0806</a:t>
            </a:r>
            <a:r>
              <a:rPr lang="zh-CN" altLang="en-US" sz="1800"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30803" name="AutoShape 94">
            <a:extLst>
              <a:ext uri="{FF2B5EF4-FFF2-40B4-BE49-F238E27FC236}">
                <a16:creationId xmlns:a16="http://schemas.microsoft.com/office/drawing/2014/main" id="{16E3FAC8-960D-7E4B-8F44-BE1A29057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9" y="2960689"/>
            <a:ext cx="6408737" cy="93662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FCS</a:t>
            </a:r>
            <a:r>
              <a:rPr lang="zh-CN" altLang="en-US" sz="1800">
                <a:ea typeface="华文新魏" panose="02010800040101010101" pitchFamily="2" charset="-122"/>
              </a:rPr>
              <a:t>是循环冗余校验（</a:t>
            </a:r>
            <a:r>
              <a:rPr lang="en-US" altLang="zh-CN" sz="1800">
                <a:ea typeface="华文新魏" panose="02010800040101010101" pitchFamily="2" charset="-122"/>
              </a:rPr>
              <a:t>CRC</a:t>
            </a:r>
            <a:r>
              <a:rPr lang="zh-CN" altLang="en-US" sz="1800">
                <a:ea typeface="华文新魏" panose="02010800040101010101" pitchFamily="2" charset="-122"/>
              </a:rPr>
              <a:t>）值，使用</a:t>
            </a:r>
            <a:r>
              <a:rPr lang="en-US" altLang="zh-CN" sz="1800">
                <a:ea typeface="华文新魏" panose="02010800040101010101" pitchFamily="2" charset="-122"/>
              </a:rPr>
              <a:t>CRC-32</a:t>
            </a:r>
            <a:r>
              <a:rPr lang="zh-CN" altLang="en-US" sz="1800">
                <a:ea typeface="华文新魏" panose="02010800040101010101" pitchFamily="2" charset="-122"/>
              </a:rPr>
              <a:t>算法通过目标地址、源地址、长度</a:t>
            </a:r>
            <a:r>
              <a:rPr lang="en-US" altLang="zh-CN" sz="1800">
                <a:ea typeface="华文新魏" panose="02010800040101010101" pitchFamily="2" charset="-122"/>
              </a:rPr>
              <a:t>/</a:t>
            </a:r>
            <a:r>
              <a:rPr lang="zh-CN" altLang="en-US" sz="1800">
                <a:ea typeface="华文新魏" panose="02010800040101010101" pitchFamily="2" charset="-122"/>
              </a:rPr>
              <a:t>类型、数据和填充字段计算得到，可由硬件自动生成。帧接收时，若</a:t>
            </a:r>
            <a:r>
              <a:rPr lang="en-US" altLang="zh-CN" sz="1800">
                <a:ea typeface="华文新魏" panose="02010800040101010101" pitchFamily="2" charset="-122"/>
              </a:rPr>
              <a:t>CRC</a:t>
            </a:r>
            <a:r>
              <a:rPr lang="zh-CN" altLang="en-US" sz="1800">
                <a:ea typeface="华文新魏" panose="02010800040101010101" pitchFamily="2" charset="-122"/>
              </a:rPr>
              <a:t>校验失败，可选择硬件自动过滤。</a:t>
            </a:r>
          </a:p>
        </p:txBody>
      </p:sp>
      <p:sp>
        <p:nvSpPr>
          <p:cNvPr id="30804" name="AutoShape 93">
            <a:extLst>
              <a:ext uri="{FF2B5EF4-FFF2-40B4-BE49-F238E27FC236}">
                <a16:creationId xmlns:a16="http://schemas.microsoft.com/office/drawing/2014/main" id="{7B2CC179-841D-5346-9EE6-424F2BCCA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03564"/>
            <a:ext cx="6408738" cy="650875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/>
          <a:lstStyle>
            <a:lvl1pPr marL="457200" indent="-4572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华文新魏" panose="02010800040101010101" pitchFamily="2" charset="-122"/>
              </a:rPr>
              <a:t>               </a:t>
            </a:r>
            <a:r>
              <a:rPr lang="zh-CN" altLang="en-US" sz="1800">
                <a:ea typeface="华文新魏" panose="02010800040101010101" pitchFamily="2" charset="-122"/>
              </a:rPr>
              <a:t>数据字段是一个</a:t>
            </a:r>
            <a:r>
              <a:rPr lang="en-US" altLang="zh-CN" sz="1800">
                <a:ea typeface="华文新魏" panose="02010800040101010101" pitchFamily="2" charset="-122"/>
              </a:rPr>
              <a:t>0~1500</a:t>
            </a:r>
            <a:r>
              <a:rPr lang="zh-CN" altLang="en-US" sz="1800">
                <a:ea typeface="华文新魏" panose="02010800040101010101" pitchFamily="2" charset="-122"/>
              </a:rPr>
              <a:t>字节的序列。在以太网协议中，规定这个字段最小值为</a:t>
            </a:r>
            <a:r>
              <a:rPr lang="en-US" altLang="zh-CN" sz="1800">
                <a:ea typeface="华文新魏" panose="02010800040101010101" pitchFamily="2" charset="-122"/>
              </a:rPr>
              <a:t>46</a:t>
            </a:r>
            <a:r>
              <a:rPr lang="zh-CN" altLang="en-US" sz="1800">
                <a:ea typeface="华文新魏" panose="02010800040101010101" pitchFamily="2" charset="-122"/>
              </a:rPr>
              <a:t>，最大值为</a:t>
            </a:r>
            <a:r>
              <a:rPr lang="en-US" altLang="zh-CN" sz="1800">
                <a:ea typeface="华文新魏" panose="02010800040101010101" pitchFamily="2" charset="-122"/>
              </a:rPr>
              <a:t>1500</a:t>
            </a:r>
            <a:r>
              <a:rPr lang="zh-CN" altLang="en-US" sz="1800">
                <a:ea typeface="华文新魏" panose="02010800040101010101" pitchFamily="2" charset="-122"/>
              </a:rPr>
              <a:t>，少了要填充，多了要分帧。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1800">
                <a:ea typeface="华文新魏" panose="02010800040101010101" pitchFamily="2" charset="-122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606000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0158 -0.0208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3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-0.0158 -0.0208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2084 L 1.38889E-6 2.59259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158 -0.02084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076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0.02084 L 0.00018 2.59259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076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3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158 -0.02084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307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2084 L 5E-6 2.59259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3076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3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59259E-6 L -0.0158 -0.02084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307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0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2084 L 1.94444E-6 2.59259E-6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307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3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2.59259E-6 L -0.0158 -0.02084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307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2084 L -1.11111E-6 2.59259E-6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307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500"/>
                                        <p:tgtEl>
                                          <p:spTgt spid="3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500"/>
                                        <p:tgtEl>
                                          <p:spTgt spid="30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59259E-6 L -0.01562 -0.02084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3079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0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0.02084 L 2.5E-6 2.59259E-6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307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3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0.02084 L -1.38889E-6 2.59259E-6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3079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00" y="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8" grpId="0" build="allAtOnce" autoUpdateAnimBg="0"/>
      <p:bldP spid="30799" grpId="0" build="allAtOnce" autoUpdateAnimBg="0"/>
      <p:bldP spid="30800" grpId="0" build="allAtOnce" autoUpdateAnimBg="0"/>
      <p:bldP spid="30801" grpId="0" build="allAtOnce" autoUpdateAnimBg="0"/>
      <p:bldP spid="30802" grpId="0" build="allAtOnce" autoUpdateAnimBg="0"/>
      <p:bldP spid="30804" grpId="0" build="allAtOnce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5">
            <a:extLst>
              <a:ext uri="{FF2B5EF4-FFF2-40B4-BE49-F238E27FC236}">
                <a16:creationId xmlns:a16="http://schemas.microsoft.com/office/drawing/2014/main" id="{8B4950A7-9CCB-A849-99FC-A86419B60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840163"/>
            <a:ext cx="1223963" cy="36036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B1E1168-51A3-484B-8ADE-5D33885B68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en-US" altLang="zh-CN" sz="2400"/>
              <a:t>SRAM</a:t>
            </a:r>
            <a:r>
              <a:rPr lang="zh-CN" altLang="en-US" sz="2400"/>
              <a:t>中</a:t>
            </a:r>
            <a:r>
              <a:rPr lang="en-US" altLang="zh-CN" sz="2400"/>
              <a:t>FIFO</a:t>
            </a:r>
            <a:r>
              <a:rPr lang="zh-CN" altLang="en-US" sz="2400"/>
              <a:t>创建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F9B5441-7FF3-2B48-BE3F-E49F4847D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955676"/>
            <a:ext cx="8247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>
                <a:ea typeface="黑体" panose="02010609060101010101" pitchFamily="49" charset="-122"/>
              </a:rPr>
              <a:t>       </a:t>
            </a:r>
            <a:r>
              <a:rPr lang="en-US" altLang="zh-CN" sz="2400">
                <a:latin typeface="Times New Roman" panose="02020603050405020304" pitchFamily="18" charset="0"/>
              </a:rPr>
              <a:t>LPC1700</a:t>
            </a:r>
            <a:r>
              <a:rPr lang="zh-CN" altLang="en-US" sz="2400">
                <a:latin typeface="Times New Roman" panose="02020603050405020304" pitchFamily="18" charset="0"/>
              </a:rPr>
              <a:t>系列单片机的以太网无独立的</a:t>
            </a:r>
            <a:r>
              <a:rPr lang="en-US" altLang="zh-CN" sz="2400">
                <a:latin typeface="Times New Roman" panose="02020603050405020304" pitchFamily="18" charset="0"/>
              </a:rPr>
              <a:t>FIFO</a:t>
            </a:r>
            <a:r>
              <a:rPr lang="zh-CN" altLang="en-US" sz="2400">
                <a:latin typeface="Times New Roman" panose="02020603050405020304" pitchFamily="18" charset="0"/>
              </a:rPr>
              <a:t>，而是在共享</a:t>
            </a:r>
            <a:r>
              <a:rPr lang="en-US" altLang="zh-CN" sz="2400">
                <a:latin typeface="Times New Roman" panose="02020603050405020304" pitchFamily="18" charset="0"/>
              </a:rPr>
              <a:t>SRAM</a:t>
            </a:r>
            <a:r>
              <a:rPr lang="zh-CN" altLang="en-US" sz="2400">
                <a:latin typeface="Times New Roman" panose="02020603050405020304" pitchFamily="18" charset="0"/>
              </a:rPr>
              <a:t>中创建环形缓冲代替收发</a:t>
            </a:r>
            <a:r>
              <a:rPr lang="en-US" altLang="zh-CN" sz="2400">
                <a:latin typeface="Times New Roman" panose="02020603050405020304" pitchFamily="18" charset="0"/>
              </a:rPr>
              <a:t>FIFO</a:t>
            </a:r>
            <a:r>
              <a:rPr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31749" name="Group 5">
            <a:extLst>
              <a:ext uri="{FF2B5EF4-FFF2-40B4-BE49-F238E27FC236}">
                <a16:creationId xmlns:a16="http://schemas.microsoft.com/office/drawing/2014/main" id="{C0924568-366F-2045-8359-D0D72F34D465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2111376"/>
            <a:ext cx="1152525" cy="1592263"/>
            <a:chOff x="0" y="0"/>
            <a:chExt cx="726" cy="1003"/>
          </a:xfrm>
        </p:grpSpPr>
        <p:sp>
          <p:nvSpPr>
            <p:cNvPr id="31750" name="Rectangle 31">
              <a:extLst>
                <a:ext uri="{FF2B5EF4-FFF2-40B4-BE49-F238E27FC236}">
                  <a16:creationId xmlns:a16="http://schemas.microsoft.com/office/drawing/2014/main" id="{CF24190D-BB93-6943-B5BC-D25AD7BF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1003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1751" name="Rectangle 32">
              <a:extLst>
                <a:ext uri="{FF2B5EF4-FFF2-40B4-BE49-F238E27FC236}">
                  <a16:creationId xmlns:a16="http://schemas.microsoft.com/office/drawing/2014/main" id="{88F6F28A-4741-D14F-9C78-1C3FDE05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发送控制</a:t>
              </a:r>
            </a:p>
          </p:txBody>
        </p:sp>
        <p:sp>
          <p:nvSpPr>
            <p:cNvPr id="31752" name="Rectangle 33">
              <a:extLst>
                <a:ext uri="{FF2B5EF4-FFF2-40B4-BE49-F238E27FC236}">
                  <a16:creationId xmlns:a16="http://schemas.microsoft.com/office/drawing/2014/main" id="{DD9907C4-40FB-9B48-967B-10F95DA6D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822"/>
              <a:ext cx="579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TSV0,TSV1</a:t>
              </a:r>
            </a:p>
          </p:txBody>
        </p:sp>
        <p:sp>
          <p:nvSpPr>
            <p:cNvPr id="31753" name="Rectangle 34">
              <a:extLst>
                <a:ext uri="{FF2B5EF4-FFF2-40B4-BE49-F238E27FC236}">
                  <a16:creationId xmlns:a16="http://schemas.microsoft.com/office/drawing/2014/main" id="{50ABF258-BD61-6249-A254-09EF3466C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142"/>
              <a:ext cx="579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TxDescriptor</a:t>
              </a:r>
            </a:p>
          </p:txBody>
        </p:sp>
        <p:sp>
          <p:nvSpPr>
            <p:cNvPr id="31754" name="Rectangle 35">
              <a:extLst>
                <a:ext uri="{FF2B5EF4-FFF2-40B4-BE49-F238E27FC236}">
                  <a16:creationId xmlns:a16="http://schemas.microsoft.com/office/drawing/2014/main" id="{C05D9CAF-2334-7649-85AD-1C9B4C66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278"/>
              <a:ext cx="579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TxStatus</a:t>
              </a:r>
            </a:p>
          </p:txBody>
        </p:sp>
        <p:sp>
          <p:nvSpPr>
            <p:cNvPr id="31755" name="Rectangle 36">
              <a:extLst>
                <a:ext uri="{FF2B5EF4-FFF2-40B4-BE49-F238E27FC236}">
                  <a16:creationId xmlns:a16="http://schemas.microsoft.com/office/drawing/2014/main" id="{40CC115D-C802-DC4B-8EBE-FDE82294F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414"/>
              <a:ext cx="579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TxDescriptorNumber</a:t>
              </a:r>
            </a:p>
          </p:txBody>
        </p:sp>
        <p:sp>
          <p:nvSpPr>
            <p:cNvPr id="31756" name="Rectangle 35">
              <a:extLst>
                <a:ext uri="{FF2B5EF4-FFF2-40B4-BE49-F238E27FC236}">
                  <a16:creationId xmlns:a16="http://schemas.microsoft.com/office/drawing/2014/main" id="{FDF6643F-317E-1B49-8E83-C5F53EEB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550"/>
              <a:ext cx="579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TxProduceIndex</a:t>
              </a:r>
            </a:p>
          </p:txBody>
        </p:sp>
        <p:sp>
          <p:nvSpPr>
            <p:cNvPr id="31757" name="Rectangle 36">
              <a:extLst>
                <a:ext uri="{FF2B5EF4-FFF2-40B4-BE49-F238E27FC236}">
                  <a16:creationId xmlns:a16="http://schemas.microsoft.com/office/drawing/2014/main" id="{29558F06-EDFE-394F-A99B-E6642CFDD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686"/>
              <a:ext cx="579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TxConsumeIndex</a:t>
              </a:r>
            </a:p>
          </p:txBody>
        </p:sp>
      </p:grpSp>
      <p:grpSp>
        <p:nvGrpSpPr>
          <p:cNvPr id="31758" name="Group 14">
            <a:extLst>
              <a:ext uri="{FF2B5EF4-FFF2-40B4-BE49-F238E27FC236}">
                <a16:creationId xmlns:a16="http://schemas.microsoft.com/office/drawing/2014/main" id="{6D737AB9-980C-1144-8B27-565AC1816067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2759076"/>
            <a:ext cx="2305050" cy="360363"/>
            <a:chOff x="0" y="0"/>
            <a:chExt cx="1452" cy="227"/>
          </a:xfrm>
        </p:grpSpPr>
        <p:sp>
          <p:nvSpPr>
            <p:cNvPr id="31759" name="Rectangle 35">
              <a:extLst>
                <a:ext uri="{FF2B5EF4-FFF2-40B4-BE49-F238E27FC236}">
                  <a16:creationId xmlns:a16="http://schemas.microsoft.com/office/drawing/2014/main" id="{DC3BB26E-8441-DE40-A129-E070FA8E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0"/>
              <a:ext cx="998" cy="227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TxProduceIndex  </a:t>
              </a:r>
            </a:p>
          </p:txBody>
        </p:sp>
        <p:sp>
          <p:nvSpPr>
            <p:cNvPr id="31760" name="Line 88">
              <a:extLst>
                <a:ext uri="{FF2B5EF4-FFF2-40B4-BE49-F238E27FC236}">
                  <a16:creationId xmlns:a16="http://schemas.microsoft.com/office/drawing/2014/main" id="{25672542-A819-744D-ACF5-CEDDFA371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5"/>
              <a:ext cx="454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61" name="Group 17">
            <a:extLst>
              <a:ext uri="{FF2B5EF4-FFF2-40B4-BE49-F238E27FC236}">
                <a16:creationId xmlns:a16="http://schemas.microsoft.com/office/drawing/2014/main" id="{A5F10B77-FF8C-B343-A25A-6A6341FF69D3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2614613"/>
            <a:ext cx="2305050" cy="360362"/>
            <a:chOff x="0" y="0"/>
            <a:chExt cx="1452" cy="227"/>
          </a:xfrm>
        </p:grpSpPr>
        <p:sp>
          <p:nvSpPr>
            <p:cNvPr id="31762" name="Rectangle 35">
              <a:extLst>
                <a:ext uri="{FF2B5EF4-FFF2-40B4-BE49-F238E27FC236}">
                  <a16:creationId xmlns:a16="http://schemas.microsoft.com/office/drawing/2014/main" id="{47298E8E-8C83-9F4B-8BD4-B04997544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0"/>
              <a:ext cx="998" cy="227"/>
            </a:xfrm>
            <a:prstGeom prst="rect">
              <a:avLst/>
            </a:prstGeom>
            <a:solidFill>
              <a:srgbClr val="FF66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TxConsumeIndex  </a:t>
              </a:r>
            </a:p>
          </p:txBody>
        </p:sp>
        <p:sp>
          <p:nvSpPr>
            <p:cNvPr id="31763" name="Line 90">
              <a:extLst>
                <a:ext uri="{FF2B5EF4-FFF2-40B4-BE49-F238E27FC236}">
                  <a16:creationId xmlns:a16="http://schemas.microsoft.com/office/drawing/2014/main" id="{642D13A8-5746-F54B-A217-B4741518C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2"/>
              <a:ext cx="454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64" name="Rectangle 35">
            <a:extLst>
              <a:ext uri="{FF2B5EF4-FFF2-40B4-BE49-F238E27FC236}">
                <a16:creationId xmlns:a16="http://schemas.microsoft.com/office/drawing/2014/main" id="{545393BC-F34B-CE45-990D-595A0E3C2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840163"/>
            <a:ext cx="1223963" cy="360362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sp>
        <p:nvSpPr>
          <p:cNvPr id="31765" name="Rectangle 35">
            <a:extLst>
              <a:ext uri="{FF2B5EF4-FFF2-40B4-BE49-F238E27FC236}">
                <a16:creationId xmlns:a16="http://schemas.microsoft.com/office/drawing/2014/main" id="{B1AE22FC-1F10-084B-9011-4FFD44B99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2687638"/>
            <a:ext cx="1223963" cy="360362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sp>
        <p:nvSpPr>
          <p:cNvPr id="31766" name="Rectangle 35">
            <a:extLst>
              <a:ext uri="{FF2B5EF4-FFF2-40B4-BE49-F238E27FC236}">
                <a16:creationId xmlns:a16="http://schemas.microsoft.com/office/drawing/2014/main" id="{D800FEE0-D3F8-7E48-9F61-DFA67A2D6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263901"/>
            <a:ext cx="1223963" cy="360363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sp>
        <p:nvSpPr>
          <p:cNvPr id="31767" name="Rectangle 35">
            <a:extLst>
              <a:ext uri="{FF2B5EF4-FFF2-40B4-BE49-F238E27FC236}">
                <a16:creationId xmlns:a16="http://schemas.microsoft.com/office/drawing/2014/main" id="{DB2D3F7F-E1E8-B94E-818D-5E5E3F75C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5424488"/>
            <a:ext cx="1223963" cy="360362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sp>
        <p:nvSpPr>
          <p:cNvPr id="31768" name="Rectangle 35">
            <a:extLst>
              <a:ext uri="{FF2B5EF4-FFF2-40B4-BE49-F238E27FC236}">
                <a16:creationId xmlns:a16="http://schemas.microsoft.com/office/drawing/2014/main" id="{C7369B91-3E31-C945-9676-50D66533A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263901"/>
            <a:ext cx="1223963" cy="360363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/>
          </a:p>
        </p:txBody>
      </p:sp>
      <p:grpSp>
        <p:nvGrpSpPr>
          <p:cNvPr id="31769" name="Group 25">
            <a:extLst>
              <a:ext uri="{FF2B5EF4-FFF2-40B4-BE49-F238E27FC236}">
                <a16:creationId xmlns:a16="http://schemas.microsoft.com/office/drawing/2014/main" id="{90B56D07-EF5A-094A-ADE3-A100330ACF95}"/>
              </a:ext>
            </a:extLst>
          </p:cNvPr>
          <p:cNvGrpSpPr>
            <a:grpSpLocks/>
          </p:cNvGrpSpPr>
          <p:nvPr/>
        </p:nvGrpSpPr>
        <p:grpSpPr bwMode="auto">
          <a:xfrm>
            <a:off x="2782889" y="2111376"/>
            <a:ext cx="4968875" cy="3889375"/>
            <a:chOff x="0" y="0"/>
            <a:chExt cx="3130" cy="2450"/>
          </a:xfrm>
        </p:grpSpPr>
        <p:grpSp>
          <p:nvGrpSpPr>
            <p:cNvPr id="31770" name="Group 26">
              <a:extLst>
                <a:ext uri="{FF2B5EF4-FFF2-40B4-BE49-F238E27FC236}">
                  <a16:creationId xmlns:a16="http://schemas.microsoft.com/office/drawing/2014/main" id="{A1D16535-EE42-8348-812E-FCF2C51265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1" y="363"/>
              <a:ext cx="1859" cy="363"/>
              <a:chOff x="0" y="0"/>
              <a:chExt cx="1859" cy="363"/>
            </a:xfrm>
          </p:grpSpPr>
          <p:sp>
            <p:nvSpPr>
              <p:cNvPr id="31771" name="Rectangle 35">
                <a:extLst>
                  <a:ext uri="{FF2B5EF4-FFF2-40B4-BE49-F238E27FC236}">
                    <a16:creationId xmlns:a16="http://schemas.microsoft.com/office/drawing/2014/main" id="{A67182EE-82B0-7C4E-A822-6A1126438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0" cy="363"/>
              </a:xfrm>
              <a:prstGeom prst="rect">
                <a:avLst/>
              </a:prstGeom>
              <a:solidFill>
                <a:srgbClr val="99CCFF"/>
              </a:solidFill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PACKET</a:t>
                </a:r>
              </a:p>
              <a:p>
                <a:pPr algn="ctr" eaLnBrk="1" hangingPunct="1"/>
                <a:r>
                  <a:rPr lang="en-US" altLang="zh-CN" sz="1400"/>
                  <a:t>CONTROL</a:t>
                </a:r>
              </a:p>
            </p:txBody>
          </p:sp>
          <p:sp>
            <p:nvSpPr>
              <p:cNvPr id="31772" name="Line 34">
                <a:extLst>
                  <a:ext uri="{FF2B5EF4-FFF2-40B4-BE49-F238E27FC236}">
                    <a16:creationId xmlns:a16="http://schemas.microsoft.com/office/drawing/2014/main" id="{530C611C-0247-3F46-9A15-279D11EA5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71"/>
                <a:ext cx="680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3" name="Line 35">
                <a:extLst>
                  <a:ext uri="{FF2B5EF4-FFF2-40B4-BE49-F238E27FC236}">
                    <a16:creationId xmlns:a16="http://schemas.microsoft.com/office/drawing/2014/main" id="{161EC103-C544-2C47-9A9A-29DB7715D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91"/>
                <a:ext cx="453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4" name="Rectangle 35">
                <a:extLst>
                  <a:ext uri="{FF2B5EF4-FFF2-40B4-BE49-F238E27FC236}">
                    <a16:creationId xmlns:a16="http://schemas.microsoft.com/office/drawing/2014/main" id="{9DDAD4AA-2703-9C49-8236-A9DDFD468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0"/>
                <a:ext cx="771" cy="227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DATA BUFFER</a:t>
                </a:r>
              </a:p>
            </p:txBody>
          </p:sp>
        </p:grpSp>
        <p:grpSp>
          <p:nvGrpSpPr>
            <p:cNvPr id="31775" name="Group 31">
              <a:extLst>
                <a:ext uri="{FF2B5EF4-FFF2-40B4-BE49-F238E27FC236}">
                  <a16:creationId xmlns:a16="http://schemas.microsoft.com/office/drawing/2014/main" id="{3D32141C-371E-204F-9655-A15AAB2D2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1" y="726"/>
              <a:ext cx="1859" cy="363"/>
              <a:chOff x="0" y="0"/>
              <a:chExt cx="1859" cy="363"/>
            </a:xfrm>
          </p:grpSpPr>
          <p:sp>
            <p:nvSpPr>
              <p:cNvPr id="31776" name="Rectangle 35">
                <a:extLst>
                  <a:ext uri="{FF2B5EF4-FFF2-40B4-BE49-F238E27FC236}">
                    <a16:creationId xmlns:a16="http://schemas.microsoft.com/office/drawing/2014/main" id="{62D0160F-8DBB-9948-AA6B-17A5A4BD3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0" cy="363"/>
              </a:xfrm>
              <a:prstGeom prst="rect">
                <a:avLst/>
              </a:prstGeom>
              <a:solidFill>
                <a:srgbClr val="99CCFF"/>
              </a:solidFill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PACKET</a:t>
                </a:r>
              </a:p>
              <a:p>
                <a:pPr algn="ctr" eaLnBrk="1" hangingPunct="1"/>
                <a:r>
                  <a:rPr lang="en-US" altLang="zh-CN" sz="1400"/>
                  <a:t>CONTROL</a:t>
                </a:r>
              </a:p>
            </p:txBody>
          </p:sp>
          <p:sp>
            <p:nvSpPr>
              <p:cNvPr id="31777" name="Line 58">
                <a:extLst>
                  <a:ext uri="{FF2B5EF4-FFF2-40B4-BE49-F238E27FC236}">
                    <a16:creationId xmlns:a16="http://schemas.microsoft.com/office/drawing/2014/main" id="{F4898E43-52DC-1D47-B71B-0B3A848D0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71"/>
                <a:ext cx="680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8" name="Line 59">
                <a:extLst>
                  <a:ext uri="{FF2B5EF4-FFF2-40B4-BE49-F238E27FC236}">
                    <a16:creationId xmlns:a16="http://schemas.microsoft.com/office/drawing/2014/main" id="{21DC186E-235B-8640-85E6-FC1E91845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91"/>
                <a:ext cx="453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9" name="Rectangle 35">
                <a:extLst>
                  <a:ext uri="{FF2B5EF4-FFF2-40B4-BE49-F238E27FC236}">
                    <a16:creationId xmlns:a16="http://schemas.microsoft.com/office/drawing/2014/main" id="{C6A21E1B-16E0-D44F-B3D5-B4A28F9D3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0"/>
                <a:ext cx="771" cy="227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DATA BUFFER</a:t>
                </a:r>
              </a:p>
            </p:txBody>
          </p:sp>
        </p:grpSp>
        <p:grpSp>
          <p:nvGrpSpPr>
            <p:cNvPr id="31780" name="Group 36">
              <a:extLst>
                <a:ext uri="{FF2B5EF4-FFF2-40B4-BE49-F238E27FC236}">
                  <a16:creationId xmlns:a16="http://schemas.microsoft.com/office/drawing/2014/main" id="{B789AF43-1511-9347-A25D-1D8387AF7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1" y="1089"/>
              <a:ext cx="1859" cy="363"/>
              <a:chOff x="0" y="0"/>
              <a:chExt cx="1859" cy="363"/>
            </a:xfrm>
          </p:grpSpPr>
          <p:sp>
            <p:nvSpPr>
              <p:cNvPr id="31781" name="Rectangle 35">
                <a:extLst>
                  <a:ext uri="{FF2B5EF4-FFF2-40B4-BE49-F238E27FC236}">
                    <a16:creationId xmlns:a16="http://schemas.microsoft.com/office/drawing/2014/main" id="{EA5422A9-F65D-5D4B-93F4-13E0A0714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0" cy="363"/>
              </a:xfrm>
              <a:prstGeom prst="rect">
                <a:avLst/>
              </a:prstGeom>
              <a:solidFill>
                <a:srgbClr val="99CCFF"/>
              </a:solidFill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PACKET</a:t>
                </a:r>
              </a:p>
              <a:p>
                <a:pPr algn="ctr" eaLnBrk="1" hangingPunct="1"/>
                <a:r>
                  <a:rPr lang="en-US" altLang="zh-CN" sz="1400"/>
                  <a:t>CONTROL</a:t>
                </a:r>
              </a:p>
            </p:txBody>
          </p:sp>
          <p:sp>
            <p:nvSpPr>
              <p:cNvPr id="31782" name="Line 63">
                <a:extLst>
                  <a:ext uri="{FF2B5EF4-FFF2-40B4-BE49-F238E27FC236}">
                    <a16:creationId xmlns:a16="http://schemas.microsoft.com/office/drawing/2014/main" id="{22EB1351-6195-3B4E-92C8-B2BFE138D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71"/>
                <a:ext cx="680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3" name="Line 64">
                <a:extLst>
                  <a:ext uri="{FF2B5EF4-FFF2-40B4-BE49-F238E27FC236}">
                    <a16:creationId xmlns:a16="http://schemas.microsoft.com/office/drawing/2014/main" id="{268E88EB-99BE-CD47-A755-EE8FD5904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91"/>
                <a:ext cx="453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4" name="Rectangle 35">
                <a:extLst>
                  <a:ext uri="{FF2B5EF4-FFF2-40B4-BE49-F238E27FC236}">
                    <a16:creationId xmlns:a16="http://schemas.microsoft.com/office/drawing/2014/main" id="{B61FA4EC-D9EF-0045-B716-AFD07FC22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0"/>
                <a:ext cx="771" cy="227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DATA BUFFER</a:t>
                </a:r>
              </a:p>
            </p:txBody>
          </p:sp>
        </p:grpSp>
        <p:grpSp>
          <p:nvGrpSpPr>
            <p:cNvPr id="31785" name="Group 41">
              <a:extLst>
                <a:ext uri="{FF2B5EF4-FFF2-40B4-BE49-F238E27FC236}">
                  <a16:creationId xmlns:a16="http://schemas.microsoft.com/office/drawing/2014/main" id="{C235273C-9BE3-1A4B-A626-FA9673BA8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1" y="2087"/>
              <a:ext cx="1859" cy="363"/>
              <a:chOff x="0" y="0"/>
              <a:chExt cx="1859" cy="363"/>
            </a:xfrm>
          </p:grpSpPr>
          <p:sp>
            <p:nvSpPr>
              <p:cNvPr id="31786" name="Rectangle 35">
                <a:extLst>
                  <a:ext uri="{FF2B5EF4-FFF2-40B4-BE49-F238E27FC236}">
                    <a16:creationId xmlns:a16="http://schemas.microsoft.com/office/drawing/2014/main" id="{F10BFE0E-885C-7440-9DBE-C63F21C44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0" cy="363"/>
              </a:xfrm>
              <a:prstGeom prst="rect">
                <a:avLst/>
              </a:prstGeom>
              <a:solidFill>
                <a:srgbClr val="99CCFF"/>
              </a:solidFill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PACKET</a:t>
                </a:r>
              </a:p>
              <a:p>
                <a:pPr algn="ctr" eaLnBrk="1" hangingPunct="1"/>
                <a:r>
                  <a:rPr lang="en-US" altLang="zh-CN" sz="1400"/>
                  <a:t>CONTROL</a:t>
                </a:r>
              </a:p>
            </p:txBody>
          </p:sp>
          <p:sp>
            <p:nvSpPr>
              <p:cNvPr id="31787" name="Line 68">
                <a:extLst>
                  <a:ext uri="{FF2B5EF4-FFF2-40B4-BE49-F238E27FC236}">
                    <a16:creationId xmlns:a16="http://schemas.microsoft.com/office/drawing/2014/main" id="{8EE40539-AEF3-BB42-BD0A-AD3E836A5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71"/>
                <a:ext cx="680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8" name="Line 69">
                <a:extLst>
                  <a:ext uri="{FF2B5EF4-FFF2-40B4-BE49-F238E27FC236}">
                    <a16:creationId xmlns:a16="http://schemas.microsoft.com/office/drawing/2014/main" id="{AF038BF7-75BB-1942-BC87-25DFF988E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" y="91"/>
                <a:ext cx="453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9" name="Rectangle 35">
                <a:extLst>
                  <a:ext uri="{FF2B5EF4-FFF2-40B4-BE49-F238E27FC236}">
                    <a16:creationId xmlns:a16="http://schemas.microsoft.com/office/drawing/2014/main" id="{0EDA70ED-B006-3C48-B14D-AA2274963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" y="0"/>
                <a:ext cx="771" cy="227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DATA BUFFER</a:t>
                </a:r>
              </a:p>
            </p:txBody>
          </p:sp>
        </p:grpSp>
        <p:sp>
          <p:nvSpPr>
            <p:cNvPr id="31790" name="Line 71">
              <a:extLst>
                <a:ext uri="{FF2B5EF4-FFF2-40B4-BE49-F238E27FC236}">
                  <a16:creationId xmlns:a16="http://schemas.microsoft.com/office/drawing/2014/main" id="{FF969284-6B03-3540-9C43-768F9F231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3" y="1452"/>
              <a:ext cx="0" cy="635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1" name="Line 72">
              <a:extLst>
                <a:ext uri="{FF2B5EF4-FFF2-40B4-BE49-F238E27FC236}">
                  <a16:creationId xmlns:a16="http://schemas.microsoft.com/office/drawing/2014/main" id="{48C5DC15-7EEA-4441-8BAE-9C39FA90B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2" y="1316"/>
              <a:ext cx="0" cy="771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2" name="Line 73">
              <a:extLst>
                <a:ext uri="{FF2B5EF4-FFF2-40B4-BE49-F238E27FC236}">
                  <a16:creationId xmlns:a16="http://schemas.microsoft.com/office/drawing/2014/main" id="{A135E408-91FD-3B4D-8E39-E61243B83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363"/>
              <a:ext cx="0" cy="1134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3" name="Rectangle 35">
              <a:extLst>
                <a:ext uri="{FF2B5EF4-FFF2-40B4-BE49-F238E27FC236}">
                  <a16:creationId xmlns:a16="http://schemas.microsoft.com/office/drawing/2014/main" id="{32E6894E-834D-F64D-8E4C-1C0710661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" y="0"/>
              <a:ext cx="771" cy="227"/>
            </a:xfrm>
            <a:prstGeom prst="rect">
              <a:avLst/>
            </a:prstGeom>
            <a:solidFill>
              <a:srgbClr val="99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TxDescriptor  </a:t>
              </a:r>
            </a:p>
          </p:txBody>
        </p:sp>
        <p:sp>
          <p:nvSpPr>
            <p:cNvPr id="31794" name="Line 75">
              <a:extLst>
                <a:ext uri="{FF2B5EF4-FFF2-40B4-BE49-F238E27FC236}">
                  <a16:creationId xmlns:a16="http://schemas.microsoft.com/office/drawing/2014/main" id="{E8C49C04-DFFF-B648-AC47-B622DD8B5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7" y="136"/>
              <a:ext cx="0" cy="227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5" name="Rectangle 35">
              <a:extLst>
                <a:ext uri="{FF2B5EF4-FFF2-40B4-BE49-F238E27FC236}">
                  <a16:creationId xmlns:a16="http://schemas.microsoft.com/office/drawing/2014/main" id="{EBF92B6E-80BE-BB44-9F00-454D18EC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87"/>
              <a:ext cx="1089" cy="181"/>
            </a:xfrm>
            <a:prstGeom prst="rect">
              <a:avLst/>
            </a:prstGeom>
            <a:solidFill>
              <a:srgbClr val="CCFF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TxDescriptorNumber</a:t>
              </a:r>
              <a:r>
                <a:rPr lang="en-US" altLang="zh-CN" sz="1400"/>
                <a:t>-1 </a:t>
              </a:r>
            </a:p>
          </p:txBody>
        </p:sp>
        <p:sp>
          <p:nvSpPr>
            <p:cNvPr id="31796" name="Line 78">
              <a:extLst>
                <a:ext uri="{FF2B5EF4-FFF2-40B4-BE49-F238E27FC236}">
                  <a16:creationId xmlns:a16="http://schemas.microsoft.com/office/drawing/2014/main" id="{F5B18EDC-3A2E-E14D-9F8B-00CDD6E6E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497"/>
              <a:ext cx="0" cy="59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7" name="Text Box 79">
              <a:extLst>
                <a:ext uri="{FF2B5EF4-FFF2-40B4-BE49-F238E27FC236}">
                  <a16:creationId xmlns:a16="http://schemas.microsoft.com/office/drawing/2014/main" id="{387897A2-5DA7-FB42-A1FC-1E20DBF68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454"/>
              <a:ext cx="1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31798" name="Text Box 80">
              <a:extLst>
                <a:ext uri="{FF2B5EF4-FFF2-40B4-BE49-F238E27FC236}">
                  <a16:creationId xmlns:a16="http://schemas.microsoft.com/office/drawing/2014/main" id="{F97BCE24-6A78-3F47-9663-E609C6B8D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806"/>
              <a:ext cx="1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sp>
          <p:nvSpPr>
            <p:cNvPr id="31799" name="Text Box 81">
              <a:extLst>
                <a:ext uri="{FF2B5EF4-FFF2-40B4-BE49-F238E27FC236}">
                  <a16:creationId xmlns:a16="http://schemas.microsoft.com/office/drawing/2014/main" id="{2B5412C7-A197-A14E-BFBF-5E89080E1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169"/>
              <a:ext cx="1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/>
                <a:t>2</a:t>
              </a:r>
            </a:p>
          </p:txBody>
        </p:sp>
        <p:cxnSp>
          <p:nvCxnSpPr>
            <p:cNvPr id="31800" name="AutoShape 93">
              <a:extLst>
                <a:ext uri="{FF2B5EF4-FFF2-40B4-BE49-F238E27FC236}">
                  <a16:creationId xmlns:a16="http://schemas.microsoft.com/office/drawing/2014/main" id="{933B77E4-F219-F041-95BB-D8F1571DE44A}"/>
                </a:ext>
              </a:extLst>
            </p:cNvPr>
            <p:cNvCxnSpPr>
              <a:cxnSpLocks noChangeShapeType="1"/>
              <a:stCxn id="31789" idx="2"/>
              <a:endCxn id="31774" idx="0"/>
            </p:cNvCxnSpPr>
            <p:nvPr/>
          </p:nvCxnSpPr>
          <p:spPr bwMode="auto">
            <a:xfrm rot="5400000" flipH="1" flipV="1">
              <a:off x="1763" y="1331"/>
              <a:ext cx="1951" cy="1"/>
            </a:xfrm>
            <a:prstGeom prst="curvedConnector5">
              <a:avLst>
                <a:gd name="adj1" fmla="val -7329"/>
                <a:gd name="adj2" fmla="val 66000014"/>
                <a:gd name="adj3" fmla="val 107380"/>
              </a:avLst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801" name="Rectangle 35">
            <a:extLst>
              <a:ext uri="{FF2B5EF4-FFF2-40B4-BE49-F238E27FC236}">
                <a16:creationId xmlns:a16="http://schemas.microsoft.com/office/drawing/2014/main" id="{664082D6-BEDC-5441-8F71-91D62A7B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1825625"/>
            <a:ext cx="1943100" cy="719138"/>
          </a:xfrm>
          <a:prstGeom prst="rect">
            <a:avLst/>
          </a:prstGeom>
          <a:gradFill rotWithShape="1">
            <a:gsLst>
              <a:gs pos="0">
                <a:srgbClr val="A1A100"/>
              </a:gs>
              <a:gs pos="100000">
                <a:srgbClr val="FFFF00"/>
              </a:gs>
            </a:gsLst>
            <a:lin ang="5400000" scaled="1"/>
          </a:gra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TxConsumeIndex =</a:t>
            </a:r>
          </a:p>
          <a:p>
            <a:pPr algn="ctr" eaLnBrk="1" hangingPunct="1"/>
            <a:r>
              <a:rPr lang="en-US" altLang="zh-CN" sz="1400"/>
              <a:t>TxProduceIndex;</a:t>
            </a:r>
          </a:p>
          <a:p>
            <a:pPr algn="ctr" eaLnBrk="1" hangingPunct="1"/>
            <a:r>
              <a:rPr lang="en-US" altLang="zh-CN" sz="1400"/>
              <a:t>FIFO</a:t>
            </a:r>
            <a:r>
              <a:rPr lang="zh-CN" altLang="en-US" sz="1400"/>
              <a:t>空 </a:t>
            </a:r>
          </a:p>
        </p:txBody>
      </p:sp>
      <p:sp>
        <p:nvSpPr>
          <p:cNvPr id="31802" name="Rectangle 35">
            <a:extLst>
              <a:ext uri="{FF2B5EF4-FFF2-40B4-BE49-F238E27FC236}">
                <a16:creationId xmlns:a16="http://schemas.microsoft.com/office/drawing/2014/main" id="{B6A0C10E-7B44-2247-A4AA-48CADD59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1824039"/>
            <a:ext cx="1943100" cy="719137"/>
          </a:xfrm>
          <a:prstGeom prst="rect">
            <a:avLst/>
          </a:prstGeom>
          <a:gradFill rotWithShape="1">
            <a:gsLst>
              <a:gs pos="0">
                <a:srgbClr val="A1A100"/>
              </a:gs>
              <a:gs pos="100000">
                <a:srgbClr val="FFFF00"/>
              </a:gs>
            </a:gsLst>
            <a:lin ang="5400000" scaled="1"/>
          </a:gra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/>
              <a:t>TxProduceIndex =</a:t>
            </a:r>
          </a:p>
          <a:p>
            <a:pPr algn="ctr" eaLnBrk="1" hangingPunct="1"/>
            <a:r>
              <a:rPr lang="en-US" altLang="zh-CN" sz="1200"/>
              <a:t>TxDescriptorNumber-1</a:t>
            </a:r>
            <a:r>
              <a:rPr lang="en-US" altLang="zh-CN" sz="1400"/>
              <a:t>;</a:t>
            </a:r>
          </a:p>
          <a:p>
            <a:pPr algn="ctr" eaLnBrk="1" hangingPunct="1"/>
            <a:r>
              <a:rPr lang="zh-CN" altLang="en-US" sz="1400"/>
              <a:t>缓冲尾，返回缓冲头</a:t>
            </a:r>
          </a:p>
        </p:txBody>
      </p:sp>
      <p:sp>
        <p:nvSpPr>
          <p:cNvPr id="31803" name="Rectangle 35">
            <a:extLst>
              <a:ext uri="{FF2B5EF4-FFF2-40B4-BE49-F238E27FC236}">
                <a16:creationId xmlns:a16="http://schemas.microsoft.com/office/drawing/2014/main" id="{DDAE8012-4119-2D40-880D-7468EC66A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1825625"/>
            <a:ext cx="1943100" cy="719138"/>
          </a:xfrm>
          <a:prstGeom prst="rect">
            <a:avLst/>
          </a:prstGeom>
          <a:gradFill rotWithShape="1">
            <a:gsLst>
              <a:gs pos="0">
                <a:srgbClr val="A1A100"/>
              </a:gs>
              <a:gs pos="100000">
                <a:srgbClr val="FFFF00"/>
              </a:gs>
            </a:gsLst>
            <a:lin ang="5400000" scaled="1"/>
          </a:gra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TxProduceIndex =</a:t>
            </a:r>
          </a:p>
          <a:p>
            <a:pPr algn="ctr" eaLnBrk="1" hangingPunct="1"/>
            <a:r>
              <a:rPr lang="en-US" altLang="zh-CN" sz="1400"/>
              <a:t>TxConsumeIndex-1;</a:t>
            </a:r>
          </a:p>
          <a:p>
            <a:pPr algn="ctr" eaLnBrk="1" hangingPunct="1"/>
            <a:r>
              <a:rPr lang="en-US" altLang="zh-CN" sz="1400"/>
              <a:t>FIFO</a:t>
            </a:r>
            <a:r>
              <a:rPr lang="zh-CN" altLang="en-US" sz="1400"/>
              <a:t>满 </a:t>
            </a:r>
          </a:p>
        </p:txBody>
      </p:sp>
      <p:sp>
        <p:nvSpPr>
          <p:cNvPr id="31804" name="AutoShape 113">
            <a:extLst>
              <a:ext uri="{FF2B5EF4-FFF2-40B4-BE49-F238E27FC236}">
                <a16:creationId xmlns:a16="http://schemas.microsoft.com/office/drawing/2014/main" id="{0D976761-9079-FB40-BDE3-8AF35A2D7A02}"/>
              </a:ext>
            </a:extLst>
          </p:cNvPr>
          <p:cNvSpPr>
            <a:spLocks/>
          </p:cNvSpPr>
          <p:nvPr/>
        </p:nvSpPr>
        <p:spPr bwMode="auto">
          <a:xfrm>
            <a:off x="2351089" y="4632326"/>
            <a:ext cx="865187" cy="576263"/>
          </a:xfrm>
          <a:prstGeom prst="borderCallout1">
            <a:avLst>
              <a:gd name="adj1" fmla="val 19833"/>
              <a:gd name="adj2" fmla="val 108806"/>
              <a:gd name="adj3" fmla="val 145454"/>
              <a:gd name="adj4" fmla="val 141653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描述符的数目</a:t>
            </a:r>
          </a:p>
        </p:txBody>
      </p:sp>
      <p:sp>
        <p:nvSpPr>
          <p:cNvPr id="31805" name="AutoShape 114">
            <a:extLst>
              <a:ext uri="{FF2B5EF4-FFF2-40B4-BE49-F238E27FC236}">
                <a16:creationId xmlns:a16="http://schemas.microsoft.com/office/drawing/2014/main" id="{1BC0548F-5F40-A343-A400-9116E517CF95}"/>
              </a:ext>
            </a:extLst>
          </p:cNvPr>
          <p:cNvSpPr>
            <a:spLocks/>
          </p:cNvSpPr>
          <p:nvPr/>
        </p:nvSpPr>
        <p:spPr bwMode="auto">
          <a:xfrm>
            <a:off x="2351088" y="3911601"/>
            <a:ext cx="1008062" cy="576263"/>
          </a:xfrm>
          <a:prstGeom prst="borderCallout1">
            <a:avLst>
              <a:gd name="adj1" fmla="val 19833"/>
              <a:gd name="adj2" fmla="val 107560"/>
              <a:gd name="adj3" fmla="val -250690"/>
              <a:gd name="adj4" fmla="val 193384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存放描述符首地址</a:t>
            </a:r>
          </a:p>
        </p:txBody>
      </p:sp>
      <p:sp>
        <p:nvSpPr>
          <p:cNvPr id="31806" name="AutoShape 115">
            <a:extLst>
              <a:ext uri="{FF2B5EF4-FFF2-40B4-BE49-F238E27FC236}">
                <a16:creationId xmlns:a16="http://schemas.microsoft.com/office/drawing/2014/main" id="{0145BEDD-7ADC-B74A-B0B8-C2C50DD1E140}"/>
              </a:ext>
            </a:extLst>
          </p:cNvPr>
          <p:cNvSpPr>
            <a:spLocks/>
          </p:cNvSpPr>
          <p:nvPr/>
        </p:nvSpPr>
        <p:spPr bwMode="auto">
          <a:xfrm>
            <a:off x="5808663" y="1966913"/>
            <a:ext cx="1079500" cy="576262"/>
          </a:xfrm>
          <a:prstGeom prst="borderCallout1">
            <a:avLst>
              <a:gd name="adj1" fmla="val 19833"/>
              <a:gd name="adj2" fmla="val -7060"/>
              <a:gd name="adj3" fmla="val 134986"/>
              <a:gd name="adj4" fmla="val -47352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数据缓冲的首地址</a:t>
            </a:r>
          </a:p>
        </p:txBody>
      </p:sp>
    </p:spTree>
    <p:extLst>
      <p:ext uri="{BB962C8B-B14F-4D97-AF65-F5344CB8AC3E}">
        <p14:creationId xmlns:p14="http://schemas.microsoft.com/office/powerpoint/2010/main" val="222078773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0893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8935 L 1.94444E-6 0.1627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2.22222E-6 0.0893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45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8935 L 2.22222E-6 0.1627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37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6273 L 8.33333E-7 0.3833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38334 L 8.33333E-7 0.00533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18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-2.77778E-7 0.0944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 autoUpdateAnimBg="0"/>
      <p:bldP spid="31764" grpId="0" animBg="1" autoUpdateAnimBg="0"/>
      <p:bldP spid="31764" grpId="1" animBg="1" autoUpdateAnimBg="0"/>
      <p:bldP spid="31765" grpId="0" animBg="1" autoUpdateAnimBg="0"/>
      <p:bldP spid="31766" grpId="0" animBg="1" autoUpdateAnimBg="0"/>
      <p:bldP spid="31766" grpId="1" animBg="1" autoUpdateAnimBg="0"/>
      <p:bldP spid="31767" grpId="0" animBg="1" autoUpdateAnimBg="0"/>
      <p:bldP spid="31768" grpId="0" animBg="1" autoUpdateAnimBg="0"/>
      <p:bldP spid="31768" grpId="1" animBg="1" autoUpdateAnimBg="0"/>
      <p:bldP spid="31768" grpId="2" animBg="1" autoUpdateAnimBg="0"/>
      <p:bldP spid="31801" grpId="0" animBg="1" autoUpdateAnimBg="0"/>
      <p:bldP spid="31802" grpId="0" animBg="1" autoUpdateAnimBg="0"/>
      <p:bldP spid="31803" grpId="0" animBg="1" autoUpdateAnimBg="0"/>
      <p:bldP spid="31804" grpId="0" animBg="1" autoUpdateAnimBg="0"/>
      <p:bldP spid="31805" grpId="0" animBg="1" autoUpdateAnimBg="0"/>
      <p:bldP spid="3180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RS232</a:t>
            </a:r>
            <a:r>
              <a:rPr lang="zh-CN" altLang="en-US" dirty="0"/>
              <a:t>通信接口</a:t>
            </a:r>
          </a:p>
        </p:txBody>
      </p:sp>
      <p:sp>
        <p:nvSpPr>
          <p:cNvPr id="72706" name="Rectangle 2213"/>
          <p:cNvSpPr/>
          <p:nvPr/>
        </p:nvSpPr>
        <p:spPr>
          <a:xfrm>
            <a:off x="3846513" y="2525713"/>
            <a:ext cx="2114550" cy="228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7" name="Rectangle 2206"/>
          <p:cNvSpPr/>
          <p:nvPr/>
        </p:nvSpPr>
        <p:spPr>
          <a:xfrm>
            <a:off x="3846513" y="2754313"/>
            <a:ext cx="2114550" cy="3429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8" name="Rectangle 2205"/>
          <p:cNvSpPr/>
          <p:nvPr/>
        </p:nvSpPr>
        <p:spPr>
          <a:xfrm>
            <a:off x="3846513" y="2125663"/>
            <a:ext cx="2114550" cy="40005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9" name="AutoShape 2219"/>
          <p:cNvSpPr/>
          <p:nvPr/>
        </p:nvSpPr>
        <p:spPr>
          <a:xfrm>
            <a:off x="4532313" y="1554163"/>
            <a:ext cx="228600" cy="971550"/>
          </a:xfrm>
          <a:prstGeom prst="downArrowCallout">
            <a:avLst>
              <a:gd name="adj1" fmla="val 25000"/>
              <a:gd name="adj2" fmla="val 25000"/>
              <a:gd name="adj3" fmla="val 70813"/>
              <a:gd name="adj4" fmla="val 48037"/>
            </a:avLst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0" name="Line 2183"/>
          <p:cNvSpPr/>
          <p:nvPr/>
        </p:nvSpPr>
        <p:spPr>
          <a:xfrm>
            <a:off x="3732213" y="26400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1" name="Line 2184"/>
          <p:cNvSpPr/>
          <p:nvPr/>
        </p:nvSpPr>
        <p:spPr>
          <a:xfrm>
            <a:off x="3732213" y="21256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2" name="Line 2187"/>
          <p:cNvSpPr/>
          <p:nvPr/>
        </p:nvSpPr>
        <p:spPr>
          <a:xfrm>
            <a:off x="3732213" y="30972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3" name="Line 2188"/>
          <p:cNvSpPr/>
          <p:nvPr/>
        </p:nvSpPr>
        <p:spPr>
          <a:xfrm>
            <a:off x="3732213" y="25257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4" name="Line 2191"/>
          <p:cNvSpPr/>
          <p:nvPr/>
        </p:nvSpPr>
        <p:spPr>
          <a:xfrm>
            <a:off x="3732213" y="27543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5" name="Line 2193"/>
          <p:cNvSpPr/>
          <p:nvPr/>
        </p:nvSpPr>
        <p:spPr>
          <a:xfrm>
            <a:off x="40179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6" name="Line 2194"/>
          <p:cNvSpPr/>
          <p:nvPr/>
        </p:nvSpPr>
        <p:spPr>
          <a:xfrm>
            <a:off x="40179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7" name="Line 2195"/>
          <p:cNvSpPr/>
          <p:nvPr/>
        </p:nvSpPr>
        <p:spPr>
          <a:xfrm flipV="1">
            <a:off x="430371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8" name="Line 2196"/>
          <p:cNvSpPr/>
          <p:nvPr/>
        </p:nvSpPr>
        <p:spPr>
          <a:xfrm>
            <a:off x="4303713" y="2125663"/>
            <a:ext cx="7429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9" name="Line 2197"/>
          <p:cNvSpPr/>
          <p:nvPr/>
        </p:nvSpPr>
        <p:spPr>
          <a:xfrm>
            <a:off x="50466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0" name="Line 2198"/>
          <p:cNvSpPr/>
          <p:nvPr/>
        </p:nvSpPr>
        <p:spPr>
          <a:xfrm>
            <a:off x="50466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1" name="Line 2199"/>
          <p:cNvSpPr/>
          <p:nvPr/>
        </p:nvSpPr>
        <p:spPr>
          <a:xfrm flipV="1">
            <a:off x="533241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2" name="Line 2200"/>
          <p:cNvSpPr/>
          <p:nvPr/>
        </p:nvSpPr>
        <p:spPr>
          <a:xfrm>
            <a:off x="5332413" y="21256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3" name="Line 2201"/>
          <p:cNvSpPr/>
          <p:nvPr/>
        </p:nvSpPr>
        <p:spPr>
          <a:xfrm>
            <a:off x="56181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4" name="Line 2202"/>
          <p:cNvSpPr/>
          <p:nvPr/>
        </p:nvSpPr>
        <p:spPr>
          <a:xfrm>
            <a:off x="56181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3" name="Text Box 2203"/>
          <p:cNvSpPr txBox="1"/>
          <p:nvPr/>
        </p:nvSpPr>
        <p:spPr>
          <a:xfrm>
            <a:off x="3389313" y="2011363"/>
            <a:ext cx="514350" cy="1268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4" name="Text Box 2204"/>
          <p:cNvSpPr txBox="1"/>
          <p:nvPr/>
        </p:nvSpPr>
        <p:spPr>
          <a:xfrm>
            <a:off x="6132513" y="2068513"/>
            <a:ext cx="285750" cy="1337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“0”电平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“1”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电平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5" name="Text Box 2216"/>
          <p:cNvSpPr txBox="1"/>
          <p:nvPr/>
        </p:nvSpPr>
        <p:spPr>
          <a:xfrm>
            <a:off x="4532313" y="1554163"/>
            <a:ext cx="228600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模糊区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85016" name="Picture 2207" descr="D:\ESD document\MODBUS培训\image\DSC01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8" y="1893888"/>
            <a:ext cx="13144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17" name="Picture 2208" descr="D:\ESD document\MODBUS培训\image\DSC011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8" y="2465388"/>
            <a:ext cx="1314450" cy="72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18" name="TextBox 26"/>
          <p:cNvSpPr txBox="1"/>
          <p:nvPr/>
        </p:nvSpPr>
        <p:spPr>
          <a:xfrm>
            <a:off x="3352800" y="3586163"/>
            <a:ext cx="594677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你知道吗？</a:t>
            </a:r>
          </a:p>
          <a:p>
            <a:pPr indent="0">
              <a:lnSpc>
                <a:spcPct val="150000"/>
              </a:lnSpc>
            </a:pP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通信接口抵抗串扰的能力比较弱，其原因是存在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的信号模糊区。若信号中叠加了噪声干扰后一旦落入模糊区，则计算机将无法判断该电压究竟是“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0”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还是“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1”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。所以引入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的信号电压必须明确地落入规定的范围才行。</a:t>
            </a:r>
          </a:p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的标准中，电压在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（一般使用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+6V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）之间称为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0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或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SPACE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，一般用途为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ON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；电压在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（一般使用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-6V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）之间称为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1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或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MARK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，一般用途为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OFF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。有时以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HIGH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、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LOW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更能表现其实际状态</a:t>
            </a:r>
            <a:endParaRPr lang="zh-CN" altLang="en-US" sz="1200" dirty="0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8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FC423FF-9979-994D-842D-660A21CED8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zh-CN" altLang="en-US" sz="2400"/>
              <a:t>收发控制</a:t>
            </a:r>
          </a:p>
        </p:txBody>
      </p:sp>
      <p:grpSp>
        <p:nvGrpSpPr>
          <p:cNvPr id="32771" name="Group 3">
            <a:extLst>
              <a:ext uri="{FF2B5EF4-FFF2-40B4-BE49-F238E27FC236}">
                <a16:creationId xmlns:a16="http://schemas.microsoft.com/office/drawing/2014/main" id="{C20F337E-0C7F-B047-8A7F-37ED980AB83A}"/>
              </a:ext>
            </a:extLst>
          </p:cNvPr>
          <p:cNvGrpSpPr>
            <a:grpSpLocks/>
          </p:cNvGrpSpPr>
          <p:nvPr/>
        </p:nvGrpSpPr>
        <p:grpSpPr bwMode="auto">
          <a:xfrm>
            <a:off x="9237664" y="1570038"/>
            <a:ext cx="1152525" cy="1187450"/>
            <a:chOff x="0" y="0"/>
            <a:chExt cx="726" cy="748"/>
          </a:xfrm>
        </p:grpSpPr>
        <p:sp>
          <p:nvSpPr>
            <p:cNvPr id="32772" name="Rectangle 8">
              <a:extLst>
                <a:ext uri="{FF2B5EF4-FFF2-40B4-BE49-F238E27FC236}">
                  <a16:creationId xmlns:a16="http://schemas.microsoft.com/office/drawing/2014/main" id="{FE762C88-16F3-0E40-927D-F176ABF78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340"/>
            </a:xfrm>
            <a:prstGeom prst="rect">
              <a:avLst/>
            </a:prstGeom>
            <a:solidFill>
              <a:srgbClr val="FFCC99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Command[10]</a:t>
              </a:r>
            </a:p>
            <a:p>
              <a:pPr algn="ctr" eaLnBrk="1" hangingPunct="1"/>
              <a:r>
                <a:rPr lang="en-US" altLang="zh-CN" sz="1400"/>
                <a:t>FullDuplex</a:t>
              </a:r>
            </a:p>
          </p:txBody>
        </p:sp>
        <p:sp>
          <p:nvSpPr>
            <p:cNvPr id="32773" name="Line 9">
              <a:extLst>
                <a:ext uri="{FF2B5EF4-FFF2-40B4-BE49-F238E27FC236}">
                  <a16:creationId xmlns:a16="http://schemas.microsoft.com/office/drawing/2014/main" id="{8702A70B-544D-D040-9327-11F9C1683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" y="340"/>
              <a:ext cx="1" cy="408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74" name="Rectangle 10">
              <a:extLst>
                <a:ext uri="{FF2B5EF4-FFF2-40B4-BE49-F238E27FC236}">
                  <a16:creationId xmlns:a16="http://schemas.microsoft.com/office/drawing/2014/main" id="{989D3E76-671F-4F46-8DDF-22C472E19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385"/>
              <a:ext cx="49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使能双工模式</a:t>
              </a:r>
              <a:endParaRPr lang="zh-CN" altLang="en-US" sz="1400" baseline="-25000"/>
            </a:p>
          </p:txBody>
        </p:sp>
      </p:grpSp>
      <p:grpSp>
        <p:nvGrpSpPr>
          <p:cNvPr id="32775" name="Group 7">
            <a:extLst>
              <a:ext uri="{FF2B5EF4-FFF2-40B4-BE49-F238E27FC236}">
                <a16:creationId xmlns:a16="http://schemas.microsoft.com/office/drawing/2014/main" id="{C63C8956-E030-E442-8312-DAC5A715F30E}"/>
              </a:ext>
            </a:extLst>
          </p:cNvPr>
          <p:cNvGrpSpPr>
            <a:grpSpLocks/>
          </p:cNvGrpSpPr>
          <p:nvPr/>
        </p:nvGrpSpPr>
        <p:grpSpPr bwMode="auto">
          <a:xfrm>
            <a:off x="4052889" y="1570038"/>
            <a:ext cx="1728787" cy="1187450"/>
            <a:chOff x="0" y="0"/>
            <a:chExt cx="1089" cy="748"/>
          </a:xfrm>
        </p:grpSpPr>
        <p:sp>
          <p:nvSpPr>
            <p:cNvPr id="32776" name="Rectangle 11">
              <a:extLst>
                <a:ext uri="{FF2B5EF4-FFF2-40B4-BE49-F238E27FC236}">
                  <a16:creationId xmlns:a16="http://schemas.microsoft.com/office/drawing/2014/main" id="{099CAC35-1B0A-2E44-BF6A-DA3169849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340"/>
            </a:xfrm>
            <a:prstGeom prst="rect">
              <a:avLst/>
            </a:prstGeom>
            <a:solidFill>
              <a:srgbClr val="FFCC99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TxProduceIndex</a:t>
              </a:r>
            </a:p>
          </p:txBody>
        </p:sp>
        <p:sp>
          <p:nvSpPr>
            <p:cNvPr id="32777" name="Line 12">
              <a:extLst>
                <a:ext uri="{FF2B5EF4-FFF2-40B4-BE49-F238E27FC236}">
                  <a16:creationId xmlns:a16="http://schemas.microsoft.com/office/drawing/2014/main" id="{5B965A69-0FE1-3C4C-B9AB-85FB2D8E09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3" y="340"/>
              <a:ext cx="1" cy="408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78" name="Rectangle 13">
              <a:extLst>
                <a:ext uri="{FF2B5EF4-FFF2-40B4-BE49-F238E27FC236}">
                  <a16:creationId xmlns:a16="http://schemas.microsoft.com/office/drawing/2014/main" id="{09745F4E-DAA5-5A4D-BCBE-CE727DDE8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399"/>
              <a:ext cx="72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填充数据</a:t>
              </a:r>
              <a:endParaRPr lang="zh-CN" altLang="en-US" sz="1400" baseline="-25000"/>
            </a:p>
          </p:txBody>
        </p:sp>
      </p:grp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D4FA6D62-29D3-8845-BF6D-30878E3F6C18}"/>
              </a:ext>
            </a:extLst>
          </p:cNvPr>
          <p:cNvGrpSpPr>
            <a:grpSpLocks/>
          </p:cNvGrpSpPr>
          <p:nvPr/>
        </p:nvGrpSpPr>
        <p:grpSpPr bwMode="auto">
          <a:xfrm>
            <a:off x="6502400" y="1136650"/>
            <a:ext cx="1295400" cy="1549400"/>
            <a:chOff x="0" y="0"/>
            <a:chExt cx="816" cy="976"/>
          </a:xfrm>
        </p:grpSpPr>
        <p:grpSp>
          <p:nvGrpSpPr>
            <p:cNvPr id="32780" name="Group 12">
              <a:extLst>
                <a:ext uri="{FF2B5EF4-FFF2-40B4-BE49-F238E27FC236}">
                  <a16:creationId xmlns:a16="http://schemas.microsoft.com/office/drawing/2014/main" id="{F6EEDAA7-A708-BC41-877C-FBC1CAC7F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273"/>
              <a:ext cx="726" cy="703"/>
              <a:chOff x="0" y="0"/>
              <a:chExt cx="726" cy="703"/>
            </a:xfrm>
          </p:grpSpPr>
          <p:sp>
            <p:nvSpPr>
              <p:cNvPr id="32781" name="Rectangle 16">
                <a:extLst>
                  <a:ext uri="{FF2B5EF4-FFF2-40B4-BE49-F238E27FC236}">
                    <a16:creationId xmlns:a16="http://schemas.microsoft.com/office/drawing/2014/main" id="{0E5AF2EE-6E35-A747-82E8-94A4CC4D7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726" cy="340"/>
              </a:xfrm>
              <a:prstGeom prst="rect">
                <a:avLst/>
              </a:prstGeom>
              <a:solidFill>
                <a:srgbClr val="FFCC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MAC2 [5]</a:t>
                </a:r>
              </a:p>
              <a:p>
                <a:pPr algn="ctr" eaLnBrk="1" hangingPunct="1"/>
                <a:r>
                  <a:rPr lang="en-US" altLang="zh-CN" sz="1000"/>
                  <a:t>PAD/CRC ENABLE</a:t>
                </a:r>
              </a:p>
            </p:txBody>
          </p:sp>
          <p:sp>
            <p:nvSpPr>
              <p:cNvPr id="32782" name="Line 17">
                <a:extLst>
                  <a:ext uri="{FF2B5EF4-FFF2-40B4-BE49-F238E27FC236}">
                    <a16:creationId xmlns:a16="http://schemas.microsoft.com/office/drawing/2014/main" id="{8A9149BA-D170-414F-AAA5-A048149E2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4" y="340"/>
                <a:ext cx="1" cy="363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sp>
          <p:nvSpPr>
            <p:cNvPr id="32783" name="Rectangle 18">
              <a:extLst>
                <a:ext uri="{FF2B5EF4-FFF2-40B4-BE49-F238E27FC236}">
                  <a16:creationId xmlns:a16="http://schemas.microsoft.com/office/drawing/2014/main" id="{78FBA2C3-4C61-2940-A2FA-1655AB09D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</a:t>
              </a:r>
              <a:r>
                <a:rPr lang="en-US" altLang="zh-CN" sz="1400"/>
                <a:t>PAD/CRC</a:t>
              </a:r>
              <a:endParaRPr lang="en-US" altLang="zh-CN" sz="1400" baseline="-25000"/>
            </a:p>
          </p:txBody>
        </p:sp>
      </p:grpSp>
      <p:grpSp>
        <p:nvGrpSpPr>
          <p:cNvPr id="32784" name="Group 16">
            <a:extLst>
              <a:ext uri="{FF2B5EF4-FFF2-40B4-BE49-F238E27FC236}">
                <a16:creationId xmlns:a16="http://schemas.microsoft.com/office/drawing/2014/main" id="{AF61FF33-0FE1-D345-970A-850C945AB4EF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4341813"/>
            <a:ext cx="1697038" cy="1187450"/>
            <a:chOff x="0" y="0"/>
            <a:chExt cx="1069" cy="748"/>
          </a:xfrm>
        </p:grpSpPr>
        <p:sp>
          <p:nvSpPr>
            <p:cNvPr id="32785" name="Rectangle 19">
              <a:extLst>
                <a:ext uri="{FF2B5EF4-FFF2-40B4-BE49-F238E27FC236}">
                  <a16:creationId xmlns:a16="http://schemas.microsoft.com/office/drawing/2014/main" id="{42E53387-DFA2-4D4E-8B93-22EA4F8ED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"/>
              <a:ext cx="816" cy="340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RxDescriptor</a:t>
              </a:r>
            </a:p>
          </p:txBody>
        </p:sp>
        <p:sp>
          <p:nvSpPr>
            <p:cNvPr id="32786" name="Line 24">
              <a:extLst>
                <a:ext uri="{FF2B5EF4-FFF2-40B4-BE49-F238E27FC236}">
                  <a16:creationId xmlns:a16="http://schemas.microsoft.com/office/drawing/2014/main" id="{E77B593B-C250-E446-83A1-810C06154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" y="227"/>
              <a:ext cx="0" cy="181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87" name="Line 25">
              <a:extLst>
                <a:ext uri="{FF2B5EF4-FFF2-40B4-BE49-F238E27FC236}">
                  <a16:creationId xmlns:a16="http://schemas.microsoft.com/office/drawing/2014/main" id="{BAA333A4-2257-3C4F-8990-05C1F1582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" y="227"/>
              <a:ext cx="589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88" name="Line 26">
              <a:extLst>
                <a:ext uri="{FF2B5EF4-FFF2-40B4-BE49-F238E27FC236}">
                  <a16:creationId xmlns:a16="http://schemas.microsoft.com/office/drawing/2014/main" id="{780EF288-5783-FA46-BA71-B6C6BA1B7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" y="0"/>
              <a:ext cx="0" cy="226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89" name="Rectangle 27">
              <a:extLst>
                <a:ext uri="{FF2B5EF4-FFF2-40B4-BE49-F238E27FC236}">
                  <a16:creationId xmlns:a16="http://schemas.microsoft.com/office/drawing/2014/main" id="{9C9494FF-DEE4-FC42-85E7-1A662E6E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179"/>
              <a:ext cx="49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建立接收</a:t>
              </a:r>
              <a:r>
                <a:rPr lang="en-US" altLang="zh-CN" sz="1400"/>
                <a:t>FIFO</a:t>
              </a:r>
              <a:endParaRPr lang="en-US" altLang="zh-CN" sz="1400" baseline="-25000"/>
            </a:p>
          </p:txBody>
        </p:sp>
      </p:grpSp>
      <p:grpSp>
        <p:nvGrpSpPr>
          <p:cNvPr id="32790" name="Group 22">
            <a:extLst>
              <a:ext uri="{FF2B5EF4-FFF2-40B4-BE49-F238E27FC236}">
                <a16:creationId xmlns:a16="http://schemas.microsoft.com/office/drawing/2014/main" id="{7D4E827B-EF62-0E42-A17B-E0C0507AA43F}"/>
              </a:ext>
            </a:extLst>
          </p:cNvPr>
          <p:cNvGrpSpPr>
            <a:grpSpLocks/>
          </p:cNvGrpSpPr>
          <p:nvPr/>
        </p:nvGrpSpPr>
        <p:grpSpPr bwMode="auto">
          <a:xfrm>
            <a:off x="7940675" y="4413250"/>
            <a:ext cx="1296988" cy="1512888"/>
            <a:chOff x="0" y="0"/>
            <a:chExt cx="817" cy="953"/>
          </a:xfrm>
        </p:grpSpPr>
        <p:sp>
          <p:nvSpPr>
            <p:cNvPr id="32791" name="Rectangle 28">
              <a:extLst>
                <a:ext uri="{FF2B5EF4-FFF2-40B4-BE49-F238E27FC236}">
                  <a16:creationId xmlns:a16="http://schemas.microsoft.com/office/drawing/2014/main" id="{4AD73B77-955E-304E-B362-79D84E144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3"/>
              <a:ext cx="726" cy="340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Command[7]</a:t>
              </a:r>
            </a:p>
            <a:p>
              <a:pPr algn="ctr" eaLnBrk="1" hangingPunct="1"/>
              <a:r>
                <a:rPr lang="en-US" altLang="zh-CN" sz="1400"/>
                <a:t>PassRxFilter</a:t>
              </a:r>
            </a:p>
          </p:txBody>
        </p:sp>
        <p:sp>
          <p:nvSpPr>
            <p:cNvPr id="32792" name="Rectangle 29">
              <a:extLst>
                <a:ext uri="{FF2B5EF4-FFF2-40B4-BE49-F238E27FC236}">
                  <a16:creationId xmlns:a16="http://schemas.microsoft.com/office/drawing/2014/main" id="{40C90609-260E-E343-814A-B19C6723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" y="681"/>
              <a:ext cx="72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使能接收过滤</a:t>
              </a:r>
              <a:endParaRPr lang="zh-CN" altLang="en-US" sz="1400" baseline="-25000"/>
            </a:p>
          </p:txBody>
        </p:sp>
        <p:sp>
          <p:nvSpPr>
            <p:cNvPr id="32793" name="Line 35">
              <a:extLst>
                <a:ext uri="{FF2B5EF4-FFF2-40B4-BE49-F238E27FC236}">
                  <a16:creationId xmlns:a16="http://schemas.microsoft.com/office/drawing/2014/main" id="{87B9E18E-CA8E-DC4E-B36C-A4F96E93E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" y="0"/>
              <a:ext cx="0" cy="363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2794" name="Group 26">
            <a:extLst>
              <a:ext uri="{FF2B5EF4-FFF2-40B4-BE49-F238E27FC236}">
                <a16:creationId xmlns:a16="http://schemas.microsoft.com/office/drawing/2014/main" id="{75A0E8DA-73CD-F84C-8BCA-41C2FCD3E92A}"/>
              </a:ext>
            </a:extLst>
          </p:cNvPr>
          <p:cNvGrpSpPr>
            <a:grpSpLocks/>
          </p:cNvGrpSpPr>
          <p:nvPr/>
        </p:nvGrpSpPr>
        <p:grpSpPr bwMode="auto">
          <a:xfrm>
            <a:off x="5492751" y="4341813"/>
            <a:ext cx="2030413" cy="1187450"/>
            <a:chOff x="0" y="0"/>
            <a:chExt cx="1279" cy="748"/>
          </a:xfrm>
        </p:grpSpPr>
        <p:sp>
          <p:nvSpPr>
            <p:cNvPr id="32795" name="Rectangle 36">
              <a:extLst>
                <a:ext uri="{FF2B5EF4-FFF2-40B4-BE49-F238E27FC236}">
                  <a16:creationId xmlns:a16="http://schemas.microsoft.com/office/drawing/2014/main" id="{0FF17A27-85C1-0A4E-8960-59FB67DCD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"/>
              <a:ext cx="726" cy="340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Command [0]</a:t>
              </a:r>
            </a:p>
            <a:p>
              <a:pPr algn="ctr" eaLnBrk="1" hangingPunct="1"/>
              <a:r>
                <a:rPr lang="en-US" altLang="zh-CN" sz="1400"/>
                <a:t>RxEnable</a:t>
              </a:r>
            </a:p>
          </p:txBody>
        </p:sp>
        <p:sp>
          <p:nvSpPr>
            <p:cNvPr id="32796" name="Rectangle 37">
              <a:extLst>
                <a:ext uri="{FF2B5EF4-FFF2-40B4-BE49-F238E27FC236}">
                  <a16:creationId xmlns:a16="http://schemas.microsoft.com/office/drawing/2014/main" id="{7A4D0A6D-8A3C-FC4D-BF4C-4D9A51671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0"/>
              <a:ext cx="72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使能接收</a:t>
              </a:r>
              <a:endParaRPr lang="zh-CN" altLang="en-US" sz="1400" baseline="-25000"/>
            </a:p>
          </p:txBody>
        </p:sp>
        <p:sp>
          <p:nvSpPr>
            <p:cNvPr id="32797" name="Line 38">
              <a:extLst>
                <a:ext uri="{FF2B5EF4-FFF2-40B4-BE49-F238E27FC236}">
                  <a16:creationId xmlns:a16="http://schemas.microsoft.com/office/drawing/2014/main" id="{FDD1EE10-3BA8-1646-8AF2-4C36C81BA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1" y="45"/>
              <a:ext cx="0" cy="182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98" name="Line 39">
              <a:extLst>
                <a:ext uri="{FF2B5EF4-FFF2-40B4-BE49-F238E27FC236}">
                  <a16:creationId xmlns:a16="http://schemas.microsoft.com/office/drawing/2014/main" id="{1D153811-9093-B94B-8238-845CFF4D6E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5"/>
              <a:ext cx="689" cy="2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799" name="Line 40">
              <a:extLst>
                <a:ext uri="{FF2B5EF4-FFF2-40B4-BE49-F238E27FC236}">
                  <a16:creationId xmlns:a16="http://schemas.microsoft.com/office/drawing/2014/main" id="{AA22808C-6FB2-2D44-AC4B-12ED519D9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27"/>
              <a:ext cx="0" cy="181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2800" name="Group 32">
            <a:extLst>
              <a:ext uri="{FF2B5EF4-FFF2-40B4-BE49-F238E27FC236}">
                <a16:creationId xmlns:a16="http://schemas.microsoft.com/office/drawing/2014/main" id="{A00C50FB-1CD2-8F48-A075-601DFCAD603D}"/>
              </a:ext>
            </a:extLst>
          </p:cNvPr>
          <p:cNvGrpSpPr>
            <a:grpSpLocks/>
          </p:cNvGrpSpPr>
          <p:nvPr/>
        </p:nvGrpSpPr>
        <p:grpSpPr bwMode="auto">
          <a:xfrm>
            <a:off x="4125913" y="4341813"/>
            <a:ext cx="1655762" cy="1187450"/>
            <a:chOff x="0" y="0"/>
            <a:chExt cx="1043" cy="748"/>
          </a:xfrm>
        </p:grpSpPr>
        <p:sp>
          <p:nvSpPr>
            <p:cNvPr id="32801" name="Rectangle 41">
              <a:extLst>
                <a:ext uri="{FF2B5EF4-FFF2-40B4-BE49-F238E27FC236}">
                  <a16:creationId xmlns:a16="http://schemas.microsoft.com/office/drawing/2014/main" id="{7C827918-C0AD-F245-B167-8E552BC4B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"/>
              <a:ext cx="816" cy="340"/>
            </a:xfrm>
            <a:prstGeom prst="rect">
              <a:avLst/>
            </a:prstGeom>
            <a:solidFill>
              <a:srgbClr val="00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200"/>
                <a:t>RxProduceIndex</a:t>
              </a:r>
            </a:p>
          </p:txBody>
        </p:sp>
        <p:sp>
          <p:nvSpPr>
            <p:cNvPr id="32802" name="Line 42">
              <a:extLst>
                <a:ext uri="{FF2B5EF4-FFF2-40B4-BE49-F238E27FC236}">
                  <a16:creationId xmlns:a16="http://schemas.microsoft.com/office/drawing/2014/main" id="{94DAD570-7359-6742-A744-F2A11A045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" y="0"/>
              <a:ext cx="0" cy="408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803" name="Rectangle 43">
              <a:extLst>
                <a:ext uri="{FF2B5EF4-FFF2-40B4-BE49-F238E27FC236}">
                  <a16:creationId xmlns:a16="http://schemas.microsoft.com/office/drawing/2014/main" id="{556FBBB0-DAA3-424B-AA85-DD23C9582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20"/>
              <a:ext cx="49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接收缓冲标签</a:t>
              </a:r>
              <a:endParaRPr lang="zh-CN" altLang="en-US" sz="1400" baseline="-25000"/>
            </a:p>
          </p:txBody>
        </p:sp>
      </p:grpSp>
      <p:grpSp>
        <p:nvGrpSpPr>
          <p:cNvPr id="32804" name="Group 36">
            <a:extLst>
              <a:ext uri="{FF2B5EF4-FFF2-40B4-BE49-F238E27FC236}">
                <a16:creationId xmlns:a16="http://schemas.microsoft.com/office/drawing/2014/main" id="{E4B23381-87AD-3B4C-AF9D-3BBD4B49BCCC}"/>
              </a:ext>
            </a:extLst>
          </p:cNvPr>
          <p:cNvGrpSpPr>
            <a:grpSpLocks/>
          </p:cNvGrpSpPr>
          <p:nvPr/>
        </p:nvGrpSpPr>
        <p:grpSpPr bwMode="auto">
          <a:xfrm>
            <a:off x="6716714" y="4410075"/>
            <a:ext cx="1152525" cy="1517650"/>
            <a:chOff x="0" y="0"/>
            <a:chExt cx="726" cy="956"/>
          </a:xfrm>
        </p:grpSpPr>
        <p:sp>
          <p:nvSpPr>
            <p:cNvPr id="32805" name="Rectangle 45">
              <a:extLst>
                <a:ext uri="{FF2B5EF4-FFF2-40B4-BE49-F238E27FC236}">
                  <a16:creationId xmlns:a16="http://schemas.microsoft.com/office/drawing/2014/main" id="{41A0ED97-C087-2C40-9518-B93FCE2FD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365"/>
              <a:ext cx="725" cy="340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RxFilterCtrl[1]</a:t>
              </a:r>
            </a:p>
            <a:p>
              <a:pPr algn="ctr" eaLnBrk="1" hangingPunct="1"/>
              <a:r>
                <a:rPr lang="en-US" altLang="zh-CN" sz="1000"/>
                <a:t>AcceptBroadcastEn</a:t>
              </a:r>
            </a:p>
          </p:txBody>
        </p:sp>
        <p:sp>
          <p:nvSpPr>
            <p:cNvPr id="32806" name="Line 46">
              <a:extLst>
                <a:ext uri="{FF2B5EF4-FFF2-40B4-BE49-F238E27FC236}">
                  <a16:creationId xmlns:a16="http://schemas.microsoft.com/office/drawing/2014/main" id="{9EBA09D3-C175-6D4E-83B2-ECE79DD15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" y="0"/>
              <a:ext cx="0" cy="363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807" name="Rectangle 47">
              <a:extLst>
                <a:ext uri="{FF2B5EF4-FFF2-40B4-BE49-F238E27FC236}">
                  <a16:creationId xmlns:a16="http://schemas.microsoft.com/office/drawing/2014/main" id="{F804CF1A-2A64-0846-B9F0-A53CB9F7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84"/>
              <a:ext cx="72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使能接收广播帧</a:t>
              </a:r>
              <a:endParaRPr lang="zh-CN" altLang="en-US" sz="1400" baseline="-25000"/>
            </a:p>
          </p:txBody>
        </p:sp>
      </p:grpSp>
      <p:grpSp>
        <p:nvGrpSpPr>
          <p:cNvPr id="32808" name="Group 40">
            <a:extLst>
              <a:ext uri="{FF2B5EF4-FFF2-40B4-BE49-F238E27FC236}">
                <a16:creationId xmlns:a16="http://schemas.microsoft.com/office/drawing/2014/main" id="{3504D73F-D8D9-4F4B-A638-83C9C6C1E8EA}"/>
              </a:ext>
            </a:extLst>
          </p:cNvPr>
          <p:cNvGrpSpPr>
            <a:grpSpLocks/>
          </p:cNvGrpSpPr>
          <p:nvPr/>
        </p:nvGrpSpPr>
        <p:grpSpPr bwMode="auto">
          <a:xfrm>
            <a:off x="7869239" y="1136651"/>
            <a:ext cx="1296987" cy="1546225"/>
            <a:chOff x="0" y="0"/>
            <a:chExt cx="817" cy="974"/>
          </a:xfrm>
        </p:grpSpPr>
        <p:sp>
          <p:nvSpPr>
            <p:cNvPr id="32809" name="Rectangle 48">
              <a:extLst>
                <a:ext uri="{FF2B5EF4-FFF2-40B4-BE49-F238E27FC236}">
                  <a16:creationId xmlns:a16="http://schemas.microsoft.com/office/drawing/2014/main" id="{32B8BFD4-F2D2-6F47-AE9A-994E777B1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73"/>
              <a:ext cx="816" cy="340"/>
            </a:xfrm>
            <a:prstGeom prst="rect">
              <a:avLst/>
            </a:prstGeom>
            <a:solidFill>
              <a:srgbClr val="CCFF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MAC2[4]</a:t>
              </a:r>
            </a:p>
            <a:p>
              <a:pPr algn="ctr" eaLnBrk="1" hangingPunct="1"/>
              <a:r>
                <a:rPr lang="en-US" altLang="zh-CN" sz="1400"/>
                <a:t>CRC ENABLE</a:t>
              </a:r>
            </a:p>
          </p:txBody>
        </p:sp>
        <p:sp>
          <p:nvSpPr>
            <p:cNvPr id="32810" name="Line 49">
              <a:extLst>
                <a:ext uri="{FF2B5EF4-FFF2-40B4-BE49-F238E27FC236}">
                  <a16:creationId xmlns:a16="http://schemas.microsoft.com/office/drawing/2014/main" id="{C0DFA6E4-3BA6-644C-BBDD-B26A8D79E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" y="611"/>
              <a:ext cx="1" cy="363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811" name="Rectangle 50">
              <a:extLst>
                <a:ext uri="{FF2B5EF4-FFF2-40B4-BE49-F238E27FC236}">
                  <a16:creationId xmlns:a16="http://schemas.microsoft.com/office/drawing/2014/main" id="{2E2A5C90-E52A-A645-9372-3020C7BB8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</a:t>
              </a:r>
              <a:r>
                <a:rPr lang="en-US" altLang="zh-CN" sz="1400"/>
                <a:t>CRC</a:t>
              </a:r>
              <a:endParaRPr lang="en-US" altLang="zh-CN" sz="1400" baseline="-25000"/>
            </a:p>
          </p:txBody>
        </p:sp>
      </p:grpSp>
      <p:sp>
        <p:nvSpPr>
          <p:cNvPr id="32812" name="Rectangle 51">
            <a:extLst>
              <a:ext uri="{FF2B5EF4-FFF2-40B4-BE49-F238E27FC236}">
                <a16:creationId xmlns:a16="http://schemas.microsoft.com/office/drawing/2014/main" id="{C557DF34-EA1D-CC4A-844B-9C1A6140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1" y="2541588"/>
            <a:ext cx="79216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写操作</a:t>
            </a:r>
            <a:endParaRPr lang="zh-CN" altLang="en-US" sz="1400" baseline="-25000"/>
          </a:p>
        </p:txBody>
      </p:sp>
      <p:grpSp>
        <p:nvGrpSpPr>
          <p:cNvPr id="32813" name="Group 45">
            <a:extLst>
              <a:ext uri="{FF2B5EF4-FFF2-40B4-BE49-F238E27FC236}">
                <a16:creationId xmlns:a16="http://schemas.microsoft.com/office/drawing/2014/main" id="{ECB33930-AB22-BB43-BCF8-F4AF9B13F35A}"/>
              </a:ext>
            </a:extLst>
          </p:cNvPr>
          <p:cNvGrpSpPr>
            <a:grpSpLocks/>
          </p:cNvGrpSpPr>
          <p:nvPr/>
        </p:nvGrpSpPr>
        <p:grpSpPr bwMode="auto">
          <a:xfrm>
            <a:off x="3979863" y="2768600"/>
            <a:ext cx="2736850" cy="420688"/>
            <a:chOff x="0" y="0"/>
            <a:chExt cx="1498" cy="354"/>
          </a:xfrm>
        </p:grpSpPr>
        <p:graphicFrame>
          <p:nvGraphicFramePr>
            <p:cNvPr id="32814" name="Object 55">
              <a:extLst>
                <a:ext uri="{FF2B5EF4-FFF2-40B4-BE49-F238E27FC236}">
                  <a16:creationId xmlns:a16="http://schemas.microsoft.com/office/drawing/2014/main" id="{B71A80DB-B80B-064C-98A8-CBFB88022E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49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1" r:id="rId3" imgW="3175000" imgH="584200" progId="Visio.Drawing.11">
                    <p:embed/>
                  </p:oleObj>
                </mc:Choice>
                <mc:Fallback>
                  <p:oleObj r:id="rId3" imgW="3175000" imgH="584200" progId="Visio.Drawing.11">
                    <p:embed/>
                    <p:pic>
                      <p:nvPicPr>
                        <p:cNvPr id="32814" name="Object 55">
                          <a:extLst>
                            <a:ext uri="{FF2B5EF4-FFF2-40B4-BE49-F238E27FC236}">
                              <a16:creationId xmlns:a16="http://schemas.microsoft.com/office/drawing/2014/main" id="{B71A80DB-B80B-064C-98A8-CBFB88022E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498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5" name="Rectangle 35">
              <a:extLst>
                <a:ext uri="{FF2B5EF4-FFF2-40B4-BE49-F238E27FC236}">
                  <a16:creationId xmlns:a16="http://schemas.microsoft.com/office/drawing/2014/main" id="{A11C8A38-711F-4849-8C0B-CBE56D07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72"/>
              <a:ext cx="91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500"/>
                <a:t>发送</a:t>
              </a:r>
              <a:r>
                <a:rPr lang="en-US" altLang="zh-CN" sz="1500"/>
                <a:t>FIFO</a:t>
              </a:r>
            </a:p>
          </p:txBody>
        </p:sp>
      </p:grpSp>
      <p:grpSp>
        <p:nvGrpSpPr>
          <p:cNvPr id="32816" name="Group 48">
            <a:extLst>
              <a:ext uri="{FF2B5EF4-FFF2-40B4-BE49-F238E27FC236}">
                <a16:creationId xmlns:a16="http://schemas.microsoft.com/office/drawing/2014/main" id="{1B39C1EA-E2BB-1946-AF90-F2F172E2880F}"/>
              </a:ext>
            </a:extLst>
          </p:cNvPr>
          <p:cNvGrpSpPr>
            <a:grpSpLocks/>
          </p:cNvGrpSpPr>
          <p:nvPr/>
        </p:nvGrpSpPr>
        <p:grpSpPr bwMode="auto">
          <a:xfrm>
            <a:off x="3979863" y="3910014"/>
            <a:ext cx="2736850" cy="420687"/>
            <a:chOff x="0" y="0"/>
            <a:chExt cx="1498" cy="354"/>
          </a:xfrm>
        </p:grpSpPr>
        <p:graphicFrame>
          <p:nvGraphicFramePr>
            <p:cNvPr id="32817" name="Object 58">
              <a:extLst>
                <a:ext uri="{FF2B5EF4-FFF2-40B4-BE49-F238E27FC236}">
                  <a16:creationId xmlns:a16="http://schemas.microsoft.com/office/drawing/2014/main" id="{6AB58CC7-E253-EF44-A684-78E6BAA498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498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2" r:id="rId5" imgW="3175000" imgH="584200" progId="Visio.Drawing.11">
                    <p:embed/>
                  </p:oleObj>
                </mc:Choice>
                <mc:Fallback>
                  <p:oleObj r:id="rId5" imgW="3175000" imgH="584200" progId="Visio.Drawing.11">
                    <p:embed/>
                    <p:pic>
                      <p:nvPicPr>
                        <p:cNvPr id="32817" name="Object 58">
                          <a:extLst>
                            <a:ext uri="{FF2B5EF4-FFF2-40B4-BE49-F238E27FC236}">
                              <a16:creationId xmlns:a16="http://schemas.microsoft.com/office/drawing/2014/main" id="{6AB58CC7-E253-EF44-A684-78E6BAA498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498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18" name="Rectangle 35">
              <a:extLst>
                <a:ext uri="{FF2B5EF4-FFF2-40B4-BE49-F238E27FC236}">
                  <a16:creationId xmlns:a16="http://schemas.microsoft.com/office/drawing/2014/main" id="{340B450A-8297-5F41-9469-6DA087606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72"/>
              <a:ext cx="91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500"/>
                <a:t>接收</a:t>
              </a:r>
              <a:r>
                <a:rPr lang="en-US" altLang="zh-CN" sz="1500"/>
                <a:t>FIFO</a:t>
              </a:r>
            </a:p>
          </p:txBody>
        </p:sp>
      </p:grpSp>
      <p:sp>
        <p:nvSpPr>
          <p:cNvPr id="32819" name="Line 62">
            <a:extLst>
              <a:ext uri="{FF2B5EF4-FFF2-40B4-BE49-F238E27FC236}">
                <a16:creationId xmlns:a16="http://schemas.microsoft.com/office/drawing/2014/main" id="{747DE659-CD02-2940-AAE9-6C7C4682A8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55914" y="4121150"/>
            <a:ext cx="11525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0" name="Line 64">
            <a:extLst>
              <a:ext uri="{FF2B5EF4-FFF2-40B4-BE49-F238E27FC236}">
                <a16:creationId xmlns:a16="http://schemas.microsoft.com/office/drawing/2014/main" id="{AB22A13A-5F32-4641-A3A3-F9FB47C5B5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0363" y="2973388"/>
            <a:ext cx="1079500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1" name="Rectangle 65">
            <a:extLst>
              <a:ext uri="{FF2B5EF4-FFF2-40B4-BE49-F238E27FC236}">
                <a16:creationId xmlns:a16="http://schemas.microsoft.com/office/drawing/2014/main" id="{10CABA31-2DE0-AD43-B571-4C357F03C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4149726"/>
            <a:ext cx="7921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读操作</a:t>
            </a:r>
            <a:endParaRPr lang="zh-CN" altLang="en-US" sz="1400" baseline="-25000"/>
          </a:p>
        </p:txBody>
      </p:sp>
      <p:sp>
        <p:nvSpPr>
          <p:cNvPr id="32822" name="Line 66">
            <a:extLst>
              <a:ext uri="{FF2B5EF4-FFF2-40B4-BE49-F238E27FC236}">
                <a16:creationId xmlns:a16="http://schemas.microsoft.com/office/drawing/2014/main" id="{6ADB2E17-9A05-2D40-B8E6-B1CD99F8E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3405189"/>
            <a:ext cx="0" cy="288925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3" name="Line 67">
            <a:extLst>
              <a:ext uri="{FF2B5EF4-FFF2-40B4-BE49-F238E27FC236}">
                <a16:creationId xmlns:a16="http://schemas.microsoft.com/office/drawing/2014/main" id="{D5B9D2E0-08E6-1343-943D-09898D51B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1" y="3549650"/>
            <a:ext cx="259397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4" name="Line 68">
            <a:extLst>
              <a:ext uri="{FF2B5EF4-FFF2-40B4-BE49-F238E27FC236}">
                <a16:creationId xmlns:a16="http://schemas.microsoft.com/office/drawing/2014/main" id="{E9957375-7C9A-224D-888B-2F21DBADB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275" y="3405189"/>
            <a:ext cx="0" cy="288925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5" name="Rectangle 69">
            <a:extLst>
              <a:ext uri="{FF2B5EF4-FFF2-40B4-BE49-F238E27FC236}">
                <a16:creationId xmlns:a16="http://schemas.microsoft.com/office/drawing/2014/main" id="{A3AFC5A9-CAC6-9548-8FFF-09915F12B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589" y="3328988"/>
            <a:ext cx="1368425" cy="43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任意深度</a:t>
            </a:r>
          </a:p>
        </p:txBody>
      </p:sp>
      <p:sp>
        <p:nvSpPr>
          <p:cNvPr id="32826" name="Rectangle 72">
            <a:extLst>
              <a:ext uri="{FF2B5EF4-FFF2-40B4-BE49-F238E27FC236}">
                <a16:creationId xmlns:a16="http://schemas.microsoft.com/office/drawing/2014/main" id="{F012849A-828F-F045-BD1A-11BB0237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838" y="2757489"/>
            <a:ext cx="792162" cy="1512887"/>
          </a:xfrm>
          <a:prstGeom prst="rect">
            <a:avLst/>
          </a:prstGeom>
          <a:solidFill>
            <a:srgbClr val="FFFF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双</a:t>
            </a:r>
          </a:p>
          <a:p>
            <a:pPr algn="ctr" eaLnBrk="1" hangingPunct="1"/>
            <a:r>
              <a:rPr lang="zh-CN" altLang="en-US" sz="1400"/>
              <a:t>工</a:t>
            </a:r>
          </a:p>
          <a:p>
            <a:pPr algn="ctr" eaLnBrk="1" hangingPunct="1"/>
            <a:r>
              <a:rPr lang="zh-CN" altLang="en-US" sz="1400"/>
              <a:t>器</a:t>
            </a:r>
          </a:p>
        </p:txBody>
      </p:sp>
      <p:sp>
        <p:nvSpPr>
          <p:cNvPr id="32827" name="Line 73">
            <a:extLst>
              <a:ext uri="{FF2B5EF4-FFF2-40B4-BE49-F238E27FC236}">
                <a16:creationId xmlns:a16="http://schemas.microsoft.com/office/drawing/2014/main" id="{A4E074FF-477E-A74E-9EA9-B24AAE93D1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45275" y="2973388"/>
            <a:ext cx="647700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8" name="Line 74">
            <a:extLst>
              <a:ext uri="{FF2B5EF4-FFF2-40B4-BE49-F238E27FC236}">
                <a16:creationId xmlns:a16="http://schemas.microsoft.com/office/drawing/2014/main" id="{78E97038-1A76-784E-9B15-82EDA4FECC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45275" y="4125913"/>
            <a:ext cx="647700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29" name="Line 75">
            <a:extLst>
              <a:ext uri="{FF2B5EF4-FFF2-40B4-BE49-F238E27FC236}">
                <a16:creationId xmlns:a16="http://schemas.microsoft.com/office/drawing/2014/main" id="{51F5FFEC-9405-B740-9BE3-7862AC46A7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5000" y="2973388"/>
            <a:ext cx="719138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30" name="Line 76">
            <a:extLst>
              <a:ext uri="{FF2B5EF4-FFF2-40B4-BE49-F238E27FC236}">
                <a16:creationId xmlns:a16="http://schemas.microsoft.com/office/drawing/2014/main" id="{180416A0-CA26-1E4E-9FB7-F1C664E638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25001" y="4125913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31" name="Rectangle 77">
            <a:extLst>
              <a:ext uri="{FF2B5EF4-FFF2-40B4-BE49-F238E27FC236}">
                <a16:creationId xmlns:a16="http://schemas.microsoft.com/office/drawing/2014/main" id="{112679EF-50C7-A44D-BE15-1EB0739C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2708275"/>
            <a:ext cx="1008063" cy="503238"/>
          </a:xfrm>
          <a:prstGeom prst="rect">
            <a:avLst/>
          </a:prstGeom>
          <a:gradFill rotWithShape="1">
            <a:gsLst>
              <a:gs pos="0">
                <a:srgbClr val="99CCFF">
                  <a:alpha val="56000"/>
                </a:srgbClr>
              </a:gs>
              <a:gs pos="100000">
                <a:srgbClr val="CCECFF"/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发送器</a:t>
            </a:r>
          </a:p>
        </p:txBody>
      </p:sp>
      <p:sp>
        <p:nvSpPr>
          <p:cNvPr id="32832" name="Rectangle 78">
            <a:extLst>
              <a:ext uri="{FF2B5EF4-FFF2-40B4-BE49-F238E27FC236}">
                <a16:creationId xmlns:a16="http://schemas.microsoft.com/office/drawing/2014/main" id="{8AE63582-CB3E-544E-A318-0BA4E8E2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3870325"/>
            <a:ext cx="1008063" cy="503238"/>
          </a:xfrm>
          <a:prstGeom prst="rect">
            <a:avLst/>
          </a:prstGeom>
          <a:gradFill rotWithShape="1">
            <a:gsLst>
              <a:gs pos="0">
                <a:srgbClr val="99CCFF">
                  <a:alpha val="56000"/>
                </a:srgbClr>
              </a:gs>
              <a:gs pos="100000">
                <a:srgbClr val="CCECFF"/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/>
              <a:t>接收器</a:t>
            </a:r>
          </a:p>
        </p:txBody>
      </p:sp>
      <p:sp>
        <p:nvSpPr>
          <p:cNvPr id="32833" name="Line 79">
            <a:extLst>
              <a:ext uri="{FF2B5EF4-FFF2-40B4-BE49-F238E27FC236}">
                <a16:creationId xmlns:a16="http://schemas.microsoft.com/office/drawing/2014/main" id="{A22B92DB-C40A-B342-B503-7B242350EB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1038" y="4125913"/>
            <a:ext cx="431800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2834" name="Line 80">
            <a:extLst>
              <a:ext uri="{FF2B5EF4-FFF2-40B4-BE49-F238E27FC236}">
                <a16:creationId xmlns:a16="http://schemas.microsoft.com/office/drawing/2014/main" id="{E53D00C4-93AB-D148-804E-6DF3F070F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1038" y="2973388"/>
            <a:ext cx="431800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pSp>
        <p:nvGrpSpPr>
          <p:cNvPr id="32835" name="Group 67">
            <a:extLst>
              <a:ext uri="{FF2B5EF4-FFF2-40B4-BE49-F238E27FC236}">
                <a16:creationId xmlns:a16="http://schemas.microsoft.com/office/drawing/2014/main" id="{C990CABB-5C15-E54A-B886-D54CE5EFE6F5}"/>
              </a:ext>
            </a:extLst>
          </p:cNvPr>
          <p:cNvGrpSpPr>
            <a:grpSpLocks/>
          </p:cNvGrpSpPr>
          <p:nvPr/>
        </p:nvGrpSpPr>
        <p:grpSpPr bwMode="auto">
          <a:xfrm>
            <a:off x="2830513" y="1570038"/>
            <a:ext cx="1681162" cy="1187450"/>
            <a:chOff x="0" y="0"/>
            <a:chExt cx="1059" cy="748"/>
          </a:xfrm>
        </p:grpSpPr>
        <p:sp>
          <p:nvSpPr>
            <p:cNvPr id="32836" name="Rectangle 14">
              <a:extLst>
                <a:ext uri="{FF2B5EF4-FFF2-40B4-BE49-F238E27FC236}">
                  <a16:creationId xmlns:a16="http://schemas.microsoft.com/office/drawing/2014/main" id="{C2E2A3AE-D615-7D4F-8C0D-F80B2FC88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725" cy="340"/>
            </a:xfrm>
            <a:prstGeom prst="rect">
              <a:avLst/>
            </a:prstGeom>
            <a:solidFill>
              <a:srgbClr val="FFCC99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TxDescriptor</a:t>
              </a:r>
            </a:p>
          </p:txBody>
        </p:sp>
        <p:sp>
          <p:nvSpPr>
            <p:cNvPr id="32837" name="Rectangle 15">
              <a:extLst>
                <a:ext uri="{FF2B5EF4-FFF2-40B4-BE49-F238E27FC236}">
                  <a16:creationId xmlns:a16="http://schemas.microsoft.com/office/drawing/2014/main" id="{8E6A839C-F6DB-3643-B6D4-67D66C7F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" y="362"/>
              <a:ext cx="72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建立发送</a:t>
              </a:r>
              <a:r>
                <a:rPr lang="en-US" altLang="zh-CN" sz="1400"/>
                <a:t>FIFO</a:t>
              </a:r>
              <a:endParaRPr lang="en-US" altLang="zh-CN" sz="1400" baseline="-25000"/>
            </a:p>
          </p:txBody>
        </p:sp>
        <p:sp>
          <p:nvSpPr>
            <p:cNvPr id="32838" name="Line 52">
              <a:extLst>
                <a:ext uri="{FF2B5EF4-FFF2-40B4-BE49-F238E27FC236}">
                  <a16:creationId xmlns:a16="http://schemas.microsoft.com/office/drawing/2014/main" id="{28229BCD-84A4-0B4E-B693-44252BDB9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0" y="589"/>
              <a:ext cx="1" cy="159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839" name="Line 81">
              <a:extLst>
                <a:ext uri="{FF2B5EF4-FFF2-40B4-BE49-F238E27FC236}">
                  <a16:creationId xmlns:a16="http://schemas.microsoft.com/office/drawing/2014/main" id="{02D20EFC-F23F-D042-8C1C-22B9121E9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544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840" name="Line 82">
              <a:extLst>
                <a:ext uri="{FF2B5EF4-FFF2-40B4-BE49-F238E27FC236}">
                  <a16:creationId xmlns:a16="http://schemas.microsoft.com/office/drawing/2014/main" id="{FFDE2F81-15D6-514B-BDB8-D65A36631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363"/>
              <a:ext cx="0" cy="226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2841" name="Group 73">
            <a:extLst>
              <a:ext uri="{FF2B5EF4-FFF2-40B4-BE49-F238E27FC236}">
                <a16:creationId xmlns:a16="http://schemas.microsoft.com/office/drawing/2014/main" id="{D3F46CB4-674F-ED45-97B2-24F4A99EFC3F}"/>
              </a:ext>
            </a:extLst>
          </p:cNvPr>
          <p:cNvGrpSpPr>
            <a:grpSpLocks/>
          </p:cNvGrpSpPr>
          <p:nvPr/>
        </p:nvGrpSpPr>
        <p:grpSpPr bwMode="auto">
          <a:xfrm>
            <a:off x="-8116888" y="2687638"/>
            <a:ext cx="7991475" cy="576262"/>
            <a:chOff x="0" y="0"/>
            <a:chExt cx="5034" cy="363"/>
          </a:xfrm>
        </p:grpSpPr>
        <p:sp>
          <p:nvSpPr>
            <p:cNvPr id="32842" name="Rectangle 98">
              <a:extLst>
                <a:ext uri="{FF2B5EF4-FFF2-40B4-BE49-F238E27FC236}">
                  <a16:creationId xmlns:a16="http://schemas.microsoft.com/office/drawing/2014/main" id="{B80E14C5-2E9C-2C46-B473-C0DEBDF49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2843" name="AutoShape 99">
              <a:extLst>
                <a:ext uri="{FF2B5EF4-FFF2-40B4-BE49-F238E27FC236}">
                  <a16:creationId xmlns:a16="http://schemas.microsoft.com/office/drawing/2014/main" id="{731E4F85-8F27-3D42-A062-22CBE51131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44" name="Rectangle 100">
              <a:extLst>
                <a:ext uri="{FF2B5EF4-FFF2-40B4-BE49-F238E27FC236}">
                  <a16:creationId xmlns:a16="http://schemas.microsoft.com/office/drawing/2014/main" id="{0898E030-70E0-6346-8568-D7EE241BA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2845" name="AutoShape 101">
              <a:extLst>
                <a:ext uri="{FF2B5EF4-FFF2-40B4-BE49-F238E27FC236}">
                  <a16:creationId xmlns:a16="http://schemas.microsoft.com/office/drawing/2014/main" id="{764E69A3-2804-F34C-9CE4-82FBED0B8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46" name="Rectangle 102">
              <a:extLst>
                <a:ext uri="{FF2B5EF4-FFF2-40B4-BE49-F238E27FC236}">
                  <a16:creationId xmlns:a16="http://schemas.microsoft.com/office/drawing/2014/main" id="{CA7B4B5F-CEC6-E146-B89E-1D301500D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2847" name="AutoShape 103">
              <a:extLst>
                <a:ext uri="{FF2B5EF4-FFF2-40B4-BE49-F238E27FC236}">
                  <a16:creationId xmlns:a16="http://schemas.microsoft.com/office/drawing/2014/main" id="{7ABA87F2-B1BE-E84A-ACF4-E86AB84F21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48" name="Rectangle 104">
              <a:extLst>
                <a:ext uri="{FF2B5EF4-FFF2-40B4-BE49-F238E27FC236}">
                  <a16:creationId xmlns:a16="http://schemas.microsoft.com/office/drawing/2014/main" id="{7AB4D45C-9A5D-6748-A14F-D7C8B80C0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2849" name="AutoShape 105">
              <a:extLst>
                <a:ext uri="{FF2B5EF4-FFF2-40B4-BE49-F238E27FC236}">
                  <a16:creationId xmlns:a16="http://schemas.microsoft.com/office/drawing/2014/main" id="{ABC3626A-7A96-7E43-8EB4-70B859050E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0" name="Rectangle 106">
              <a:extLst>
                <a:ext uri="{FF2B5EF4-FFF2-40B4-BE49-F238E27FC236}">
                  <a16:creationId xmlns:a16="http://schemas.microsoft.com/office/drawing/2014/main" id="{D7C2C797-1A66-DB4F-A45B-EFF50B596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2851" name="AutoShape 107">
              <a:extLst>
                <a:ext uri="{FF2B5EF4-FFF2-40B4-BE49-F238E27FC236}">
                  <a16:creationId xmlns:a16="http://schemas.microsoft.com/office/drawing/2014/main" id="{DEEBF4B4-4255-7740-BBBE-0CCCC9D0CA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2" name="Rectangle 108">
              <a:extLst>
                <a:ext uri="{FF2B5EF4-FFF2-40B4-BE49-F238E27FC236}">
                  <a16:creationId xmlns:a16="http://schemas.microsoft.com/office/drawing/2014/main" id="{76033E31-E4DD-8F4F-A7A7-A0FF221A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2853" name="AutoShape 109">
              <a:extLst>
                <a:ext uri="{FF2B5EF4-FFF2-40B4-BE49-F238E27FC236}">
                  <a16:creationId xmlns:a16="http://schemas.microsoft.com/office/drawing/2014/main" id="{8825B659-7F59-E741-8450-B319854DB8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4" name="Rectangle 110">
              <a:extLst>
                <a:ext uri="{FF2B5EF4-FFF2-40B4-BE49-F238E27FC236}">
                  <a16:creationId xmlns:a16="http://schemas.microsoft.com/office/drawing/2014/main" id="{CFDC0368-28C9-874A-8EC8-8D87E3675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2855" name="AutoShape 111">
              <a:extLst>
                <a:ext uri="{FF2B5EF4-FFF2-40B4-BE49-F238E27FC236}">
                  <a16:creationId xmlns:a16="http://schemas.microsoft.com/office/drawing/2014/main" id="{1BC153EE-A385-9D41-A51D-6CC8305A8E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6" name="AutoShape 112">
              <a:extLst>
                <a:ext uri="{FF2B5EF4-FFF2-40B4-BE49-F238E27FC236}">
                  <a16:creationId xmlns:a16="http://schemas.microsoft.com/office/drawing/2014/main" id="{E2AA585C-2749-B34A-B757-8FD35A9A6E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7" name="AutoShape 113">
              <a:extLst>
                <a:ext uri="{FF2B5EF4-FFF2-40B4-BE49-F238E27FC236}">
                  <a16:creationId xmlns:a16="http://schemas.microsoft.com/office/drawing/2014/main" id="{3DC3DC7F-AE03-1F47-A044-8859538851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58" name="AutoShape 114">
              <a:extLst>
                <a:ext uri="{FF2B5EF4-FFF2-40B4-BE49-F238E27FC236}">
                  <a16:creationId xmlns:a16="http://schemas.microsoft.com/office/drawing/2014/main" id="{E7D6762A-74CF-1F43-AA3D-4FE58776F9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2859" name="Group 91">
            <a:extLst>
              <a:ext uri="{FF2B5EF4-FFF2-40B4-BE49-F238E27FC236}">
                <a16:creationId xmlns:a16="http://schemas.microsoft.com/office/drawing/2014/main" id="{920B54B6-C4A9-B146-A293-1DB94621DA70}"/>
              </a:ext>
            </a:extLst>
          </p:cNvPr>
          <p:cNvGrpSpPr>
            <a:grpSpLocks/>
          </p:cNvGrpSpPr>
          <p:nvPr/>
        </p:nvGrpSpPr>
        <p:grpSpPr bwMode="auto">
          <a:xfrm>
            <a:off x="12201525" y="3840163"/>
            <a:ext cx="7991475" cy="576262"/>
            <a:chOff x="0" y="0"/>
            <a:chExt cx="5034" cy="363"/>
          </a:xfrm>
        </p:grpSpPr>
        <p:sp>
          <p:nvSpPr>
            <p:cNvPr id="32860" name="Rectangle 116">
              <a:extLst>
                <a:ext uri="{FF2B5EF4-FFF2-40B4-BE49-F238E27FC236}">
                  <a16:creationId xmlns:a16="http://schemas.microsoft.com/office/drawing/2014/main" id="{AE52F0CA-67FC-3744-97CC-135DF4525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2861" name="AutoShape 117">
              <a:extLst>
                <a:ext uri="{FF2B5EF4-FFF2-40B4-BE49-F238E27FC236}">
                  <a16:creationId xmlns:a16="http://schemas.microsoft.com/office/drawing/2014/main" id="{1C194B25-3865-C14E-91F7-052267C5CA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62" name="Rectangle 118">
              <a:extLst>
                <a:ext uri="{FF2B5EF4-FFF2-40B4-BE49-F238E27FC236}">
                  <a16:creationId xmlns:a16="http://schemas.microsoft.com/office/drawing/2014/main" id="{998BC19D-B152-3A45-9F95-9B1FE1C32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2863" name="AutoShape 119">
              <a:extLst>
                <a:ext uri="{FF2B5EF4-FFF2-40B4-BE49-F238E27FC236}">
                  <a16:creationId xmlns:a16="http://schemas.microsoft.com/office/drawing/2014/main" id="{F050C40F-D07B-2E4A-996C-FE72A73B24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64" name="Rectangle 120">
              <a:extLst>
                <a:ext uri="{FF2B5EF4-FFF2-40B4-BE49-F238E27FC236}">
                  <a16:creationId xmlns:a16="http://schemas.microsoft.com/office/drawing/2014/main" id="{D3613CA7-621C-1944-9896-A0B3E1042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2865" name="AutoShape 121">
              <a:extLst>
                <a:ext uri="{FF2B5EF4-FFF2-40B4-BE49-F238E27FC236}">
                  <a16:creationId xmlns:a16="http://schemas.microsoft.com/office/drawing/2014/main" id="{63E5CCF9-8B44-8943-A6FF-1216FF1D63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66" name="Rectangle 122">
              <a:extLst>
                <a:ext uri="{FF2B5EF4-FFF2-40B4-BE49-F238E27FC236}">
                  <a16:creationId xmlns:a16="http://schemas.microsoft.com/office/drawing/2014/main" id="{4FBAA1AD-63B0-8647-A42C-D95821AA6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2867" name="AutoShape 123">
              <a:extLst>
                <a:ext uri="{FF2B5EF4-FFF2-40B4-BE49-F238E27FC236}">
                  <a16:creationId xmlns:a16="http://schemas.microsoft.com/office/drawing/2014/main" id="{299AE8FE-87E2-944F-A869-6AAFB9CB61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68" name="Rectangle 124">
              <a:extLst>
                <a:ext uri="{FF2B5EF4-FFF2-40B4-BE49-F238E27FC236}">
                  <a16:creationId xmlns:a16="http://schemas.microsoft.com/office/drawing/2014/main" id="{CA1DE8A4-1928-5E45-AEF6-1E76F046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2869" name="AutoShape 125">
              <a:extLst>
                <a:ext uri="{FF2B5EF4-FFF2-40B4-BE49-F238E27FC236}">
                  <a16:creationId xmlns:a16="http://schemas.microsoft.com/office/drawing/2014/main" id="{01289CAC-7029-B54E-96E5-32FB495864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70" name="Rectangle 126">
              <a:extLst>
                <a:ext uri="{FF2B5EF4-FFF2-40B4-BE49-F238E27FC236}">
                  <a16:creationId xmlns:a16="http://schemas.microsoft.com/office/drawing/2014/main" id="{B59765E0-8B29-0045-BE6D-CE2FC657E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2871" name="AutoShape 127">
              <a:extLst>
                <a:ext uri="{FF2B5EF4-FFF2-40B4-BE49-F238E27FC236}">
                  <a16:creationId xmlns:a16="http://schemas.microsoft.com/office/drawing/2014/main" id="{15C92A73-7BC1-5C49-8C7D-7864036A67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72" name="Rectangle 128">
              <a:extLst>
                <a:ext uri="{FF2B5EF4-FFF2-40B4-BE49-F238E27FC236}">
                  <a16:creationId xmlns:a16="http://schemas.microsoft.com/office/drawing/2014/main" id="{C8E4B900-CCE7-1B45-B308-0EC4D2F0B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2873" name="AutoShape 129">
              <a:extLst>
                <a:ext uri="{FF2B5EF4-FFF2-40B4-BE49-F238E27FC236}">
                  <a16:creationId xmlns:a16="http://schemas.microsoft.com/office/drawing/2014/main" id="{59C7634D-F615-804A-A1A2-0310400DB1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74" name="AutoShape 130">
              <a:extLst>
                <a:ext uri="{FF2B5EF4-FFF2-40B4-BE49-F238E27FC236}">
                  <a16:creationId xmlns:a16="http://schemas.microsoft.com/office/drawing/2014/main" id="{A15449E8-7072-4441-9C19-2194E2DB3E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75" name="AutoShape 131">
              <a:extLst>
                <a:ext uri="{FF2B5EF4-FFF2-40B4-BE49-F238E27FC236}">
                  <a16:creationId xmlns:a16="http://schemas.microsoft.com/office/drawing/2014/main" id="{E902478D-059B-7042-9FA1-E660A6F38D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76" name="AutoShape 132">
              <a:extLst>
                <a:ext uri="{FF2B5EF4-FFF2-40B4-BE49-F238E27FC236}">
                  <a16:creationId xmlns:a16="http://schemas.microsoft.com/office/drawing/2014/main" id="{5A9728C1-CD5C-6649-986D-3F28B3C874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2877" name="Group 109">
            <a:extLst>
              <a:ext uri="{FF2B5EF4-FFF2-40B4-BE49-F238E27FC236}">
                <a16:creationId xmlns:a16="http://schemas.microsoft.com/office/drawing/2014/main" id="{03AE9524-1D1C-2F49-B58A-C734E3635246}"/>
              </a:ext>
            </a:extLst>
          </p:cNvPr>
          <p:cNvGrpSpPr>
            <a:grpSpLocks/>
          </p:cNvGrpSpPr>
          <p:nvPr/>
        </p:nvGrpSpPr>
        <p:grpSpPr bwMode="auto">
          <a:xfrm>
            <a:off x="12201525" y="3840163"/>
            <a:ext cx="7991475" cy="576262"/>
            <a:chOff x="0" y="0"/>
            <a:chExt cx="5034" cy="363"/>
          </a:xfrm>
        </p:grpSpPr>
        <p:sp>
          <p:nvSpPr>
            <p:cNvPr id="32878" name="Rectangle 135">
              <a:extLst>
                <a:ext uri="{FF2B5EF4-FFF2-40B4-BE49-F238E27FC236}">
                  <a16:creationId xmlns:a16="http://schemas.microsoft.com/office/drawing/2014/main" id="{6198448E-6BCC-FF44-8EE2-7F23A1B5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2879" name="AutoShape 136">
              <a:extLst>
                <a:ext uri="{FF2B5EF4-FFF2-40B4-BE49-F238E27FC236}">
                  <a16:creationId xmlns:a16="http://schemas.microsoft.com/office/drawing/2014/main" id="{FB0F8E2F-947C-284F-A067-8D8AD63530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80" name="Rectangle 137">
              <a:extLst>
                <a:ext uri="{FF2B5EF4-FFF2-40B4-BE49-F238E27FC236}">
                  <a16:creationId xmlns:a16="http://schemas.microsoft.com/office/drawing/2014/main" id="{C9D558D3-2F43-BC44-9DBD-E4EC89C5B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2881" name="AutoShape 138">
              <a:extLst>
                <a:ext uri="{FF2B5EF4-FFF2-40B4-BE49-F238E27FC236}">
                  <a16:creationId xmlns:a16="http://schemas.microsoft.com/office/drawing/2014/main" id="{A2C869A1-0411-3A4D-B6C1-537789B580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82" name="Rectangle 139">
              <a:extLst>
                <a:ext uri="{FF2B5EF4-FFF2-40B4-BE49-F238E27FC236}">
                  <a16:creationId xmlns:a16="http://schemas.microsoft.com/office/drawing/2014/main" id="{9EBABBEF-5B34-F545-8F4E-8B8BD1FA0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2883" name="AutoShape 140">
              <a:extLst>
                <a:ext uri="{FF2B5EF4-FFF2-40B4-BE49-F238E27FC236}">
                  <a16:creationId xmlns:a16="http://schemas.microsoft.com/office/drawing/2014/main" id="{C7AD5DEE-FD68-354C-97B3-56A5C928BB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84" name="Rectangle 141">
              <a:extLst>
                <a:ext uri="{FF2B5EF4-FFF2-40B4-BE49-F238E27FC236}">
                  <a16:creationId xmlns:a16="http://schemas.microsoft.com/office/drawing/2014/main" id="{DED8FBFD-5DF7-9947-8DBA-E5301A366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2885" name="AutoShape 142">
              <a:extLst>
                <a:ext uri="{FF2B5EF4-FFF2-40B4-BE49-F238E27FC236}">
                  <a16:creationId xmlns:a16="http://schemas.microsoft.com/office/drawing/2014/main" id="{F020CF92-01CE-B443-8BF0-05853F48E1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86" name="Rectangle 143">
              <a:extLst>
                <a:ext uri="{FF2B5EF4-FFF2-40B4-BE49-F238E27FC236}">
                  <a16:creationId xmlns:a16="http://schemas.microsoft.com/office/drawing/2014/main" id="{547F7816-EEAF-914C-A707-7A95FA30E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2887" name="AutoShape 144">
              <a:extLst>
                <a:ext uri="{FF2B5EF4-FFF2-40B4-BE49-F238E27FC236}">
                  <a16:creationId xmlns:a16="http://schemas.microsoft.com/office/drawing/2014/main" id="{5191363B-85DE-CB49-9AA1-34608E2D5C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88" name="Rectangle 145">
              <a:extLst>
                <a:ext uri="{FF2B5EF4-FFF2-40B4-BE49-F238E27FC236}">
                  <a16:creationId xmlns:a16="http://schemas.microsoft.com/office/drawing/2014/main" id="{CCE87659-C02D-5341-AC28-01D8AE0E8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2889" name="AutoShape 146">
              <a:extLst>
                <a:ext uri="{FF2B5EF4-FFF2-40B4-BE49-F238E27FC236}">
                  <a16:creationId xmlns:a16="http://schemas.microsoft.com/office/drawing/2014/main" id="{94B27A68-DA2C-7547-89F0-6A515C8240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90" name="Rectangle 147">
              <a:extLst>
                <a:ext uri="{FF2B5EF4-FFF2-40B4-BE49-F238E27FC236}">
                  <a16:creationId xmlns:a16="http://schemas.microsoft.com/office/drawing/2014/main" id="{EC275302-44FF-E64F-A8D8-73925D8BE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2891" name="AutoShape 148">
              <a:extLst>
                <a:ext uri="{FF2B5EF4-FFF2-40B4-BE49-F238E27FC236}">
                  <a16:creationId xmlns:a16="http://schemas.microsoft.com/office/drawing/2014/main" id="{ED28559D-1723-1241-A700-5309707825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92" name="AutoShape 149">
              <a:extLst>
                <a:ext uri="{FF2B5EF4-FFF2-40B4-BE49-F238E27FC236}">
                  <a16:creationId xmlns:a16="http://schemas.microsoft.com/office/drawing/2014/main" id="{51E60100-ED2A-C246-B006-C3E73670A0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93" name="AutoShape 150">
              <a:extLst>
                <a:ext uri="{FF2B5EF4-FFF2-40B4-BE49-F238E27FC236}">
                  <a16:creationId xmlns:a16="http://schemas.microsoft.com/office/drawing/2014/main" id="{83E57211-824C-344C-9257-39D353B2D7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2894" name="AutoShape 151">
              <a:extLst>
                <a:ext uri="{FF2B5EF4-FFF2-40B4-BE49-F238E27FC236}">
                  <a16:creationId xmlns:a16="http://schemas.microsoft.com/office/drawing/2014/main" id="{B802064D-F007-0C4E-AF6D-DE675EB9E3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sp>
        <p:nvSpPr>
          <p:cNvPr id="32895" name="Rectangle 153">
            <a:extLst>
              <a:ext uri="{FF2B5EF4-FFF2-40B4-BE49-F238E27FC236}">
                <a16:creationId xmlns:a16="http://schemas.microsoft.com/office/drawing/2014/main" id="{BEC4EAE6-4396-DB41-BBB5-4C153643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6" y="5589588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</a:p>
        </p:txBody>
      </p:sp>
      <p:grpSp>
        <p:nvGrpSpPr>
          <p:cNvPr id="32896" name="Group 128">
            <a:extLst>
              <a:ext uri="{FF2B5EF4-FFF2-40B4-BE49-F238E27FC236}">
                <a16:creationId xmlns:a16="http://schemas.microsoft.com/office/drawing/2014/main" id="{75DBFA1D-81D2-564A-919E-0449494D93FA}"/>
              </a:ext>
            </a:extLst>
          </p:cNvPr>
          <p:cNvGrpSpPr>
            <a:grpSpLocks/>
          </p:cNvGrpSpPr>
          <p:nvPr/>
        </p:nvGrpSpPr>
        <p:grpSpPr bwMode="auto">
          <a:xfrm>
            <a:off x="5276851" y="1570038"/>
            <a:ext cx="2111375" cy="1155700"/>
            <a:chOff x="0" y="0"/>
            <a:chExt cx="2111375" cy="1155700"/>
          </a:xfrm>
        </p:grpSpPr>
        <p:grpSp>
          <p:nvGrpSpPr>
            <p:cNvPr id="32897" name="Group 129">
              <a:extLst>
                <a:ext uri="{FF2B5EF4-FFF2-40B4-BE49-F238E27FC236}">
                  <a16:creationId xmlns:a16="http://schemas.microsoft.com/office/drawing/2014/main" id="{2C98AB35-4D7D-064D-B53E-1A9F3E006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11375" cy="1155700"/>
              <a:chOff x="0" y="0"/>
              <a:chExt cx="1330" cy="728"/>
            </a:xfrm>
          </p:grpSpPr>
          <p:sp>
            <p:nvSpPr>
              <p:cNvPr id="32898" name="Line 21">
                <a:extLst>
                  <a:ext uri="{FF2B5EF4-FFF2-40B4-BE49-F238E27FC236}">
                    <a16:creationId xmlns:a16="http://schemas.microsoft.com/office/drawing/2014/main" id="{1C4C6D0C-AB32-EC4A-8FDC-D84B607A4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" y="316"/>
                <a:ext cx="0" cy="158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2899" name="Rectangle 23">
                <a:extLst>
                  <a:ext uri="{FF2B5EF4-FFF2-40B4-BE49-F238E27FC236}">
                    <a16:creationId xmlns:a16="http://schemas.microsoft.com/office/drawing/2014/main" id="{9A3777D8-DA83-394A-879C-9CFDED777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" y="453"/>
                <a:ext cx="499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/>
                  <a:t>使能发送</a:t>
                </a:r>
                <a:endParaRPr lang="zh-CN" altLang="en-US" sz="1400" baseline="-25000"/>
              </a:p>
            </p:txBody>
          </p:sp>
          <p:sp>
            <p:nvSpPr>
              <p:cNvPr id="32900" name="Line 44">
                <a:extLst>
                  <a:ext uri="{FF2B5EF4-FFF2-40B4-BE49-F238E27FC236}">
                    <a16:creationId xmlns:a16="http://schemas.microsoft.com/office/drawing/2014/main" id="{30252896-0F0A-A04B-A4B8-26070275E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0" y="474"/>
                <a:ext cx="0" cy="227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32901" name="Rectangle 20">
                <a:extLst>
                  <a:ext uri="{FF2B5EF4-FFF2-40B4-BE49-F238E27FC236}">
                    <a16:creationId xmlns:a16="http://schemas.microsoft.com/office/drawing/2014/main" id="{699CC33C-76AE-0F48-87A3-81A7E7593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16" cy="340"/>
              </a:xfrm>
              <a:prstGeom prst="rect">
                <a:avLst/>
              </a:prstGeom>
              <a:solidFill>
                <a:srgbClr val="FFFF9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/>
                  <a:t>Command [1]</a:t>
                </a:r>
              </a:p>
              <a:p>
                <a:pPr algn="ctr" eaLnBrk="1" hangingPunct="1"/>
                <a:r>
                  <a:rPr lang="en-US" altLang="zh-CN" sz="1400"/>
                  <a:t>TxEnable</a:t>
                </a:r>
              </a:p>
            </p:txBody>
          </p:sp>
        </p:grpSp>
        <p:sp>
          <p:nvSpPr>
            <p:cNvPr id="32902" name="Line 81">
              <a:extLst>
                <a:ext uri="{FF2B5EF4-FFF2-40B4-BE49-F238E27FC236}">
                  <a16:creationId xmlns:a16="http://schemas.microsoft.com/office/drawing/2014/main" id="{0D71A68A-7CAD-7442-987A-477329F91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6252" y="747687"/>
              <a:ext cx="928694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2903" name="椭圆 151">
            <a:extLst>
              <a:ext uri="{FF2B5EF4-FFF2-40B4-BE49-F238E27FC236}">
                <a16:creationId xmlns:a16="http://schemas.microsoft.com/office/drawing/2014/main" id="{0A386D1C-9B15-8E47-89BA-E7649444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1057276"/>
            <a:ext cx="500062" cy="500063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2904" name="椭圆 152">
            <a:extLst>
              <a:ext uri="{FF2B5EF4-FFF2-40B4-BE49-F238E27FC236}">
                <a16:creationId xmlns:a16="http://schemas.microsoft.com/office/drawing/2014/main" id="{BB9B3E95-9E10-FA4D-A008-36A97AAA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1057276"/>
            <a:ext cx="500062" cy="500063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2905" name="椭圆 153">
            <a:extLst>
              <a:ext uri="{FF2B5EF4-FFF2-40B4-BE49-F238E27FC236}">
                <a16:creationId xmlns:a16="http://schemas.microsoft.com/office/drawing/2014/main" id="{937BF14A-0CD3-5E41-B388-EB3D771F4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26" y="1057276"/>
            <a:ext cx="500063" cy="500063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906" name="椭圆 154">
            <a:extLst>
              <a:ext uri="{FF2B5EF4-FFF2-40B4-BE49-F238E27FC236}">
                <a16:creationId xmlns:a16="http://schemas.microsoft.com/office/drawing/2014/main" id="{3A5F5D56-E547-6F4E-B8B0-4DCA159DA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851" y="1057276"/>
            <a:ext cx="500063" cy="500063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907" name="椭圆 155">
            <a:extLst>
              <a:ext uri="{FF2B5EF4-FFF2-40B4-BE49-F238E27FC236}">
                <a16:creationId xmlns:a16="http://schemas.microsoft.com/office/drawing/2014/main" id="{7DE03591-9FDF-3F43-A459-06BE4B8B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065338"/>
            <a:ext cx="500063" cy="500062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908" name="椭圆 157">
            <a:extLst>
              <a:ext uri="{FF2B5EF4-FFF2-40B4-BE49-F238E27FC236}">
                <a16:creationId xmlns:a16="http://schemas.microsoft.com/office/drawing/2014/main" id="{7219108C-B119-AE43-8AD6-451C14900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6" y="1057276"/>
            <a:ext cx="500063" cy="500063"/>
          </a:xfrm>
          <a:prstGeom prst="ellipse">
            <a:avLst/>
          </a:prstGeom>
          <a:solidFill>
            <a:srgbClr val="FF000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32909" name="椭圆 158">
            <a:extLst>
              <a:ext uri="{FF2B5EF4-FFF2-40B4-BE49-F238E27FC236}">
                <a16:creationId xmlns:a16="http://schemas.microsoft.com/office/drawing/2014/main" id="{2F832946-3B2B-0145-89CB-4C1FE8DFF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4581526"/>
            <a:ext cx="500063" cy="500063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2910" name="椭圆 159">
            <a:extLst>
              <a:ext uri="{FF2B5EF4-FFF2-40B4-BE49-F238E27FC236}">
                <a16:creationId xmlns:a16="http://schemas.microsoft.com/office/drawing/2014/main" id="{9C653A19-F93D-AF4B-8FD3-6808C8DDC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4581526"/>
            <a:ext cx="500063" cy="500063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911" name="椭圆 160">
            <a:extLst>
              <a:ext uri="{FF2B5EF4-FFF2-40B4-BE49-F238E27FC236}">
                <a16:creationId xmlns:a16="http://schemas.microsoft.com/office/drawing/2014/main" id="{E79A5049-5CC3-724C-A94A-8D63AED3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500688"/>
            <a:ext cx="500062" cy="500062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2912" name="椭圆 161">
            <a:extLst>
              <a:ext uri="{FF2B5EF4-FFF2-40B4-BE49-F238E27FC236}">
                <a16:creationId xmlns:a16="http://schemas.microsoft.com/office/drawing/2014/main" id="{8266FC05-80A2-5F4F-8367-585484736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6" y="5500688"/>
            <a:ext cx="500063" cy="500062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913" name="Rectangle 78">
            <a:extLst>
              <a:ext uri="{FF2B5EF4-FFF2-40B4-BE49-F238E27FC236}">
                <a16:creationId xmlns:a16="http://schemas.microsoft.com/office/drawing/2014/main" id="{D780A254-0C63-6942-8B7A-471D0FDF2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3284539"/>
            <a:ext cx="1008063" cy="503237"/>
          </a:xfrm>
          <a:prstGeom prst="rect">
            <a:avLst/>
          </a:prstGeom>
          <a:gradFill rotWithShape="1">
            <a:gsLst>
              <a:gs pos="0">
                <a:srgbClr val="99CCFF">
                  <a:alpha val="56000"/>
                </a:srgbClr>
              </a:gs>
              <a:gs pos="100000">
                <a:srgbClr val="CCECFF"/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DMA</a:t>
            </a:r>
            <a:r>
              <a:rPr lang="zh-CN" altLang="en-US" sz="1400"/>
              <a:t>引擎</a:t>
            </a:r>
          </a:p>
        </p:txBody>
      </p:sp>
      <p:grpSp>
        <p:nvGrpSpPr>
          <p:cNvPr id="32914" name="Group 146">
            <a:extLst>
              <a:ext uri="{FF2B5EF4-FFF2-40B4-BE49-F238E27FC236}">
                <a16:creationId xmlns:a16="http://schemas.microsoft.com/office/drawing/2014/main" id="{E66C37E0-CFDB-D94A-8550-DC2571BB7BAD}"/>
              </a:ext>
            </a:extLst>
          </p:cNvPr>
          <p:cNvGrpSpPr>
            <a:grpSpLocks/>
          </p:cNvGrpSpPr>
          <p:nvPr/>
        </p:nvGrpSpPr>
        <p:grpSpPr bwMode="auto">
          <a:xfrm>
            <a:off x="8256589" y="4329113"/>
            <a:ext cx="2090737" cy="1200150"/>
            <a:chOff x="0" y="0"/>
            <a:chExt cx="1317" cy="756"/>
          </a:xfrm>
        </p:grpSpPr>
        <p:sp>
          <p:nvSpPr>
            <p:cNvPr id="32915" name="Rectangle 30">
              <a:extLst>
                <a:ext uri="{FF2B5EF4-FFF2-40B4-BE49-F238E27FC236}">
                  <a16:creationId xmlns:a16="http://schemas.microsoft.com/office/drawing/2014/main" id="{81E926B3-D5A8-C844-9908-EABD696E7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" y="416"/>
              <a:ext cx="725" cy="340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RxFilterCtrl[5]</a:t>
              </a:r>
            </a:p>
            <a:p>
              <a:pPr algn="ctr" eaLnBrk="1" hangingPunct="1"/>
              <a:r>
                <a:rPr lang="en-US" altLang="zh-CN" sz="1000"/>
                <a:t>AcceptPerfectEn</a:t>
              </a:r>
            </a:p>
          </p:txBody>
        </p:sp>
        <p:sp>
          <p:nvSpPr>
            <p:cNvPr id="32916" name="Rectangle 31">
              <a:extLst>
                <a:ext uri="{FF2B5EF4-FFF2-40B4-BE49-F238E27FC236}">
                  <a16:creationId xmlns:a16="http://schemas.microsoft.com/office/drawing/2014/main" id="{81318E2C-FF0C-F147-BE13-1F1F03099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" y="0"/>
              <a:ext cx="90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/>
                <a:t>使能接收地址匹配帧</a:t>
              </a:r>
              <a:endParaRPr lang="zh-CN" altLang="en-US" sz="1400" baseline="-25000"/>
            </a:p>
          </p:txBody>
        </p:sp>
        <p:sp>
          <p:nvSpPr>
            <p:cNvPr id="32917" name="Line 32">
              <a:extLst>
                <a:ext uri="{FF2B5EF4-FFF2-40B4-BE49-F238E27FC236}">
                  <a16:creationId xmlns:a16="http://schemas.microsoft.com/office/drawing/2014/main" id="{4406F8E6-94F5-FF49-9C46-56DA3B73E4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" y="53"/>
              <a:ext cx="0" cy="182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918" name="Line 33">
              <a:extLst>
                <a:ext uri="{FF2B5EF4-FFF2-40B4-BE49-F238E27FC236}">
                  <a16:creationId xmlns:a16="http://schemas.microsoft.com/office/drawing/2014/main" id="{0A431284-14F7-8945-84A6-539B0F9FD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35"/>
              <a:ext cx="691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2919" name="Line 34">
              <a:extLst>
                <a:ext uri="{FF2B5EF4-FFF2-40B4-BE49-F238E27FC236}">
                  <a16:creationId xmlns:a16="http://schemas.microsoft.com/office/drawing/2014/main" id="{FDBC3BB7-D66E-3D45-8EF8-15CB5FC85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235"/>
              <a:ext cx="0" cy="181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2920" name="椭圆 162">
            <a:extLst>
              <a:ext uri="{FF2B5EF4-FFF2-40B4-BE49-F238E27FC236}">
                <a16:creationId xmlns:a16="http://schemas.microsoft.com/office/drawing/2014/main" id="{7ECA8CE9-989F-7641-90C2-9EA5ACFFA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8038" y="5521326"/>
            <a:ext cx="500062" cy="500063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dist="20000" dir="5400000" algn="ctr" rotWithShape="0">
              <a:srgbClr val="000000">
                <a:alpha val="31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921" name="Rectangle 172">
            <a:extLst>
              <a:ext uri="{FF2B5EF4-FFF2-40B4-BE49-F238E27FC236}">
                <a16:creationId xmlns:a16="http://schemas.microsoft.com/office/drawing/2014/main" id="{E80A2A2C-678D-FB46-8322-094EC577B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573463"/>
            <a:ext cx="1511300" cy="431800"/>
          </a:xfrm>
          <a:prstGeom prst="rect">
            <a:avLst/>
          </a:prstGeom>
          <a:solidFill>
            <a:srgbClr val="FF66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RxConsumeIndex</a:t>
            </a:r>
          </a:p>
        </p:txBody>
      </p:sp>
      <p:sp>
        <p:nvSpPr>
          <p:cNvPr id="32922" name="Rectangle 153">
            <a:extLst>
              <a:ext uri="{FF2B5EF4-FFF2-40B4-BE49-F238E27FC236}">
                <a16:creationId xmlns:a16="http://schemas.microsoft.com/office/drawing/2014/main" id="{C240ABF8-AF31-F349-9794-7C717DF1F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6" y="5589588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</p:txBody>
      </p:sp>
      <p:sp>
        <p:nvSpPr>
          <p:cNvPr id="32923" name="Rectangle 153">
            <a:extLst>
              <a:ext uri="{FF2B5EF4-FFF2-40B4-BE49-F238E27FC236}">
                <a16:creationId xmlns:a16="http://schemas.microsoft.com/office/drawing/2014/main" id="{B497868D-60EE-6541-8E6E-81503771C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6" y="5589588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</p:txBody>
      </p:sp>
      <p:sp>
        <p:nvSpPr>
          <p:cNvPr id="32924" name="Rectangle 153">
            <a:extLst>
              <a:ext uri="{FF2B5EF4-FFF2-40B4-BE49-F238E27FC236}">
                <a16:creationId xmlns:a16="http://schemas.microsoft.com/office/drawing/2014/main" id="{07AE2E44-4E60-1D4B-8923-AF9D3C8A8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4" y="3573463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</a:p>
        </p:txBody>
      </p:sp>
      <p:sp>
        <p:nvSpPr>
          <p:cNvPr id="32925" name="Rectangle 153">
            <a:extLst>
              <a:ext uri="{FF2B5EF4-FFF2-40B4-BE49-F238E27FC236}">
                <a16:creationId xmlns:a16="http://schemas.microsoft.com/office/drawing/2014/main" id="{0BA82990-CEAC-1A4A-A68B-D83BAC115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4" y="3573463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</p:txBody>
      </p:sp>
      <p:sp>
        <p:nvSpPr>
          <p:cNvPr id="32926" name="Rectangle 153">
            <a:extLst>
              <a:ext uri="{FF2B5EF4-FFF2-40B4-BE49-F238E27FC236}">
                <a16:creationId xmlns:a16="http://schemas.microsoft.com/office/drawing/2014/main" id="{2E6074BC-415E-D846-83F7-1AAB27B8F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4" y="3573463"/>
            <a:ext cx="5048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6786470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185 L 0.87031 0.00185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3284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3500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3284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3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7031 0.00116 L 1.78368 0.0011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284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5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5" dur="5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4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2" dur="500"/>
                                        <p:tgtEl>
                                          <p:spTgt spid="3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3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115 L -1.01962 0.00115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328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300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3285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6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115 L -1.01962 0.00115 " pathEditMode="relative" rAng="0" ptsTypes="AA">
                                      <p:cBhvr>
                                        <p:cTn id="173" dur="500" fill="hold"/>
                                        <p:tgtEl>
                                          <p:spTgt spid="328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300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5" dur="500" fill="hold"/>
                                        <p:tgtEl>
                                          <p:spTgt spid="3287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3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3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3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62 -0.00185 L -1.7599 -0.00185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328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300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3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62 -0.00092 L -1.7599 -0.00092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328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300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3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12" grpId="0" autoUpdateAnimBg="0"/>
      <p:bldP spid="32821" grpId="0" autoUpdateAnimBg="0"/>
      <p:bldP spid="32825" grpId="0" animBg="1" autoUpdateAnimBg="0"/>
      <p:bldP spid="32895" grpId="0" autoUpdateAnimBg="0"/>
      <p:bldP spid="32895" grpId="1" autoUpdateAnimBg="0"/>
      <p:bldP spid="32903" grpId="0" animBg="1" autoUpdateAnimBg="0"/>
      <p:bldP spid="32904" grpId="0" animBg="1" autoUpdateAnimBg="0"/>
      <p:bldP spid="32905" grpId="0" animBg="1" autoUpdateAnimBg="0"/>
      <p:bldP spid="32906" grpId="0" animBg="1" autoUpdateAnimBg="0"/>
      <p:bldP spid="32907" grpId="0" animBg="1" autoUpdateAnimBg="0"/>
      <p:bldP spid="32908" grpId="0" animBg="1" autoUpdateAnimBg="0"/>
      <p:bldP spid="32909" grpId="0" animBg="1" autoUpdateAnimBg="0"/>
      <p:bldP spid="32910" grpId="0" animBg="1" autoUpdateAnimBg="0"/>
      <p:bldP spid="32911" grpId="0" animBg="1" autoUpdateAnimBg="0"/>
      <p:bldP spid="32912" grpId="0" animBg="1" autoUpdateAnimBg="0"/>
      <p:bldP spid="32913" grpId="0" animBg="1" autoUpdateAnimBg="0"/>
      <p:bldP spid="32920" grpId="0" animBg="1" autoUpdateAnimBg="0"/>
      <p:bldP spid="32921" grpId="0" animBg="1" autoUpdateAnimBg="0"/>
      <p:bldP spid="32922" grpId="0" autoUpdateAnimBg="0"/>
      <p:bldP spid="32922" grpId="1" autoUpdateAnimBg="0"/>
      <p:bldP spid="32923" grpId="0" autoUpdateAnimBg="0"/>
      <p:bldP spid="32924" grpId="0" autoUpdateAnimBg="0"/>
      <p:bldP spid="32924" grpId="1" autoUpdateAnimBg="0"/>
      <p:bldP spid="32925" grpId="0" autoUpdateAnimBg="0"/>
      <p:bldP spid="32925" grpId="1" autoUpdateAnimBg="0"/>
      <p:bldP spid="32926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CA7194B-E71D-D449-970E-603FC03E08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zh-CN" altLang="en-US" sz="2400"/>
              <a:t>接收过滤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362F739F-2341-EF40-A683-12F7604D80B2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1863726"/>
            <a:ext cx="1163638" cy="1368425"/>
            <a:chOff x="0" y="0"/>
            <a:chExt cx="506" cy="862"/>
          </a:xfrm>
        </p:grpSpPr>
        <p:sp>
          <p:nvSpPr>
            <p:cNvPr id="33796" name="Rectangle 31">
              <a:extLst>
                <a:ext uri="{FF2B5EF4-FFF2-40B4-BE49-F238E27FC236}">
                  <a16:creationId xmlns:a16="http://schemas.microsoft.com/office/drawing/2014/main" id="{BC26B95D-6675-3244-B67C-06A7520E9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862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797" name="Rectangle 32">
              <a:extLst>
                <a:ext uri="{FF2B5EF4-FFF2-40B4-BE49-F238E27FC236}">
                  <a16:creationId xmlns:a16="http://schemas.microsoft.com/office/drawing/2014/main" id="{060AA14D-90F7-D642-9C26-DD46D166F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接收过滤</a:t>
              </a:r>
            </a:p>
          </p:txBody>
        </p:sp>
        <p:sp>
          <p:nvSpPr>
            <p:cNvPr id="33798" name="Rectangle 33">
              <a:extLst>
                <a:ext uri="{FF2B5EF4-FFF2-40B4-BE49-F238E27FC236}">
                  <a16:creationId xmlns:a16="http://schemas.microsoft.com/office/drawing/2014/main" id="{D9454FD7-C6AA-2144-BDB1-0211B3A9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141"/>
              <a:ext cx="404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RxFilterCtrl</a:t>
              </a:r>
            </a:p>
          </p:txBody>
        </p:sp>
        <p:sp>
          <p:nvSpPr>
            <p:cNvPr id="33799" name="Rectangle 34">
              <a:extLst>
                <a:ext uri="{FF2B5EF4-FFF2-40B4-BE49-F238E27FC236}">
                  <a16:creationId xmlns:a16="http://schemas.microsoft.com/office/drawing/2014/main" id="{D20847BA-EFA3-504B-B693-1B42DCCD0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8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RxFilterWoLStatus</a:t>
              </a:r>
            </a:p>
          </p:txBody>
        </p:sp>
        <p:sp>
          <p:nvSpPr>
            <p:cNvPr id="33800" name="Rectangle 35">
              <a:extLst>
                <a:ext uri="{FF2B5EF4-FFF2-40B4-BE49-F238E27FC236}">
                  <a16:creationId xmlns:a16="http://schemas.microsoft.com/office/drawing/2014/main" id="{9C0210CA-2C5B-DE44-8123-31C904ED7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14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RxFilterWoLClear</a:t>
              </a:r>
            </a:p>
          </p:txBody>
        </p:sp>
        <p:sp>
          <p:nvSpPr>
            <p:cNvPr id="33801" name="Rectangle 36">
              <a:extLst>
                <a:ext uri="{FF2B5EF4-FFF2-40B4-BE49-F238E27FC236}">
                  <a16:creationId xmlns:a16="http://schemas.microsoft.com/office/drawing/2014/main" id="{6C05A229-850D-9A42-B72A-55AC20592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550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HashFilterL</a:t>
              </a:r>
            </a:p>
          </p:txBody>
        </p:sp>
        <p:sp>
          <p:nvSpPr>
            <p:cNvPr id="33802" name="Rectangle 35">
              <a:extLst>
                <a:ext uri="{FF2B5EF4-FFF2-40B4-BE49-F238E27FC236}">
                  <a16:creationId xmlns:a16="http://schemas.microsoft.com/office/drawing/2014/main" id="{2E46AA5B-D63A-BF41-9BF5-03B51819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686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HashFilterH</a:t>
              </a:r>
            </a:p>
          </p:txBody>
        </p:sp>
      </p:grp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51D5F190-DEC1-4641-8EA5-8BB876E01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963613"/>
            <a:ext cx="84296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>
                <a:ea typeface="黑体" panose="02010609060101010101" pitchFamily="49" charset="-122"/>
              </a:rPr>
              <a:t>       </a:t>
            </a:r>
            <a:r>
              <a:rPr lang="zh-CN" altLang="en-US" sz="2400">
                <a:latin typeface="Times New Roman" panose="02020603050405020304" pitchFamily="18" charset="0"/>
              </a:rPr>
              <a:t>接收过滤模块可以对接收到的数据包进行过滤，丢掉无用数据包，降低</a:t>
            </a:r>
            <a:r>
              <a:rPr lang="en-US" altLang="zh-CN" sz="2400">
                <a:latin typeface="Times New Roman" panose="02020603050405020304" pitchFamily="18" charset="0"/>
              </a:rPr>
              <a:t>CPU</a:t>
            </a:r>
            <a:r>
              <a:rPr lang="zh-CN" altLang="en-US" sz="2400">
                <a:latin typeface="Times New Roman" panose="02020603050405020304" pitchFamily="18" charset="0"/>
              </a:rPr>
              <a:t>的负荷和内存消耗。</a:t>
            </a:r>
          </a:p>
        </p:txBody>
      </p:sp>
      <p:sp>
        <p:nvSpPr>
          <p:cNvPr id="33804" name="Rectangle 12">
            <a:extLst>
              <a:ext uri="{FF2B5EF4-FFF2-40B4-BE49-F238E27FC236}">
                <a16:creationId xmlns:a16="http://schemas.microsoft.com/office/drawing/2014/main" id="{77456783-3267-EC4F-B380-3B648E61D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513014"/>
            <a:ext cx="2305050" cy="503237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地址匹配过滤</a:t>
            </a:r>
          </a:p>
        </p:txBody>
      </p:sp>
      <p:sp>
        <p:nvSpPr>
          <p:cNvPr id="33805" name="Rectangle 14">
            <a:extLst>
              <a:ext uri="{FF2B5EF4-FFF2-40B4-BE49-F238E27FC236}">
                <a16:creationId xmlns:a16="http://schemas.microsoft.com/office/drawing/2014/main" id="{E2699304-D462-214A-A02A-DDA6E9DB1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521075"/>
            <a:ext cx="2303462" cy="503238"/>
          </a:xfrm>
          <a:prstGeom prst="rect">
            <a:avLst/>
          </a:prstGeom>
          <a:solidFill>
            <a:srgbClr val="99CC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单播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多播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广播过滤</a:t>
            </a:r>
          </a:p>
        </p:txBody>
      </p:sp>
      <p:sp>
        <p:nvSpPr>
          <p:cNvPr id="33806" name="Rectangle 15">
            <a:extLst>
              <a:ext uri="{FF2B5EF4-FFF2-40B4-BE49-F238E27FC236}">
                <a16:creationId xmlns:a16="http://schemas.microsoft.com/office/drawing/2014/main" id="{CAB59EA8-93BD-A44D-AA5D-FD262180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024314"/>
            <a:ext cx="2305050" cy="503237"/>
          </a:xfrm>
          <a:prstGeom prst="rect">
            <a:avLst/>
          </a:prstGeom>
          <a:solidFill>
            <a:srgbClr val="00FF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魔法包过滤</a:t>
            </a:r>
          </a:p>
        </p:txBody>
      </p:sp>
      <p:sp>
        <p:nvSpPr>
          <p:cNvPr id="33807" name="Rectangle 16">
            <a:extLst>
              <a:ext uri="{FF2B5EF4-FFF2-40B4-BE49-F238E27FC236}">
                <a16:creationId xmlns:a16="http://schemas.microsoft.com/office/drawing/2014/main" id="{5F68568D-2DF2-2743-8E0B-420AE5528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016250"/>
            <a:ext cx="2305050" cy="503238"/>
          </a:xfrm>
          <a:prstGeom prst="rect">
            <a:avLst/>
          </a:prstGeom>
          <a:solidFill>
            <a:srgbClr val="FF99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哈希表过滤</a:t>
            </a:r>
          </a:p>
        </p:txBody>
      </p:sp>
      <p:grpSp>
        <p:nvGrpSpPr>
          <p:cNvPr id="33808" name="Group 16">
            <a:extLst>
              <a:ext uri="{FF2B5EF4-FFF2-40B4-BE49-F238E27FC236}">
                <a16:creationId xmlns:a16="http://schemas.microsoft.com/office/drawing/2014/main" id="{18C2A312-6124-B641-9AC2-AFE5C9322F9F}"/>
              </a:ext>
            </a:extLst>
          </p:cNvPr>
          <p:cNvGrpSpPr>
            <a:grpSpLocks/>
          </p:cNvGrpSpPr>
          <p:nvPr/>
        </p:nvGrpSpPr>
        <p:grpSpPr bwMode="auto">
          <a:xfrm>
            <a:off x="13523913" y="2636838"/>
            <a:ext cx="6300787" cy="360362"/>
            <a:chOff x="0" y="0"/>
            <a:chExt cx="5034" cy="363"/>
          </a:xfrm>
        </p:grpSpPr>
        <p:sp>
          <p:nvSpPr>
            <p:cNvPr id="33809" name="Rectangle 135">
              <a:extLst>
                <a:ext uri="{FF2B5EF4-FFF2-40B4-BE49-F238E27FC236}">
                  <a16:creationId xmlns:a16="http://schemas.microsoft.com/office/drawing/2014/main" id="{E64FBD55-C51C-074B-9BD1-A52ABB11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3810" name="AutoShape 136">
              <a:extLst>
                <a:ext uri="{FF2B5EF4-FFF2-40B4-BE49-F238E27FC236}">
                  <a16:creationId xmlns:a16="http://schemas.microsoft.com/office/drawing/2014/main" id="{9B00222C-4A25-9C42-835C-44A802C952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11" name="Rectangle 137">
              <a:extLst>
                <a:ext uri="{FF2B5EF4-FFF2-40B4-BE49-F238E27FC236}">
                  <a16:creationId xmlns:a16="http://schemas.microsoft.com/office/drawing/2014/main" id="{B4A56B4B-8114-EE4D-9B7C-C7739590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3812" name="AutoShape 138">
              <a:extLst>
                <a:ext uri="{FF2B5EF4-FFF2-40B4-BE49-F238E27FC236}">
                  <a16:creationId xmlns:a16="http://schemas.microsoft.com/office/drawing/2014/main" id="{0460374D-EA9A-C843-8CF0-A6F8ADD456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13" name="Rectangle 139">
              <a:extLst>
                <a:ext uri="{FF2B5EF4-FFF2-40B4-BE49-F238E27FC236}">
                  <a16:creationId xmlns:a16="http://schemas.microsoft.com/office/drawing/2014/main" id="{0659B404-7A81-5E4B-AF94-7E0BE213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3814" name="AutoShape 140">
              <a:extLst>
                <a:ext uri="{FF2B5EF4-FFF2-40B4-BE49-F238E27FC236}">
                  <a16:creationId xmlns:a16="http://schemas.microsoft.com/office/drawing/2014/main" id="{E691E3E3-B13B-0D4A-943A-702113DEC5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15" name="Rectangle 141">
              <a:extLst>
                <a:ext uri="{FF2B5EF4-FFF2-40B4-BE49-F238E27FC236}">
                  <a16:creationId xmlns:a16="http://schemas.microsoft.com/office/drawing/2014/main" id="{D56F4CBD-9E1B-F24A-A823-6D6C0C879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3816" name="AutoShape 142">
              <a:extLst>
                <a:ext uri="{FF2B5EF4-FFF2-40B4-BE49-F238E27FC236}">
                  <a16:creationId xmlns:a16="http://schemas.microsoft.com/office/drawing/2014/main" id="{8F6BBE0C-BB4E-7445-A6D9-E4301C2033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17" name="Rectangle 143">
              <a:extLst>
                <a:ext uri="{FF2B5EF4-FFF2-40B4-BE49-F238E27FC236}">
                  <a16:creationId xmlns:a16="http://schemas.microsoft.com/office/drawing/2014/main" id="{11745F65-AC3E-E24F-82C5-B7C8FC4D3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3818" name="AutoShape 144">
              <a:extLst>
                <a:ext uri="{FF2B5EF4-FFF2-40B4-BE49-F238E27FC236}">
                  <a16:creationId xmlns:a16="http://schemas.microsoft.com/office/drawing/2014/main" id="{85D29179-4BDC-5D4C-99B1-C193605965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19" name="Rectangle 145">
              <a:extLst>
                <a:ext uri="{FF2B5EF4-FFF2-40B4-BE49-F238E27FC236}">
                  <a16:creationId xmlns:a16="http://schemas.microsoft.com/office/drawing/2014/main" id="{F398C934-D535-8443-A454-54030B7A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3820" name="AutoShape 146">
              <a:extLst>
                <a:ext uri="{FF2B5EF4-FFF2-40B4-BE49-F238E27FC236}">
                  <a16:creationId xmlns:a16="http://schemas.microsoft.com/office/drawing/2014/main" id="{82F38FA3-331E-C343-9A79-8D69A7E36A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21" name="Rectangle 147">
              <a:extLst>
                <a:ext uri="{FF2B5EF4-FFF2-40B4-BE49-F238E27FC236}">
                  <a16:creationId xmlns:a16="http://schemas.microsoft.com/office/drawing/2014/main" id="{B5543F3E-3E97-F64C-8941-90B5A26E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3822" name="AutoShape 148">
              <a:extLst>
                <a:ext uri="{FF2B5EF4-FFF2-40B4-BE49-F238E27FC236}">
                  <a16:creationId xmlns:a16="http://schemas.microsoft.com/office/drawing/2014/main" id="{2D75912C-1D4F-7A43-917A-75025DEB01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23" name="AutoShape 149">
              <a:extLst>
                <a:ext uri="{FF2B5EF4-FFF2-40B4-BE49-F238E27FC236}">
                  <a16:creationId xmlns:a16="http://schemas.microsoft.com/office/drawing/2014/main" id="{7D872980-978A-F444-B6FF-022ACEA142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24" name="AutoShape 150">
              <a:extLst>
                <a:ext uri="{FF2B5EF4-FFF2-40B4-BE49-F238E27FC236}">
                  <a16:creationId xmlns:a16="http://schemas.microsoft.com/office/drawing/2014/main" id="{DEE747A2-8DAD-8546-9035-A64B887EBE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25" name="AutoShape 151">
              <a:extLst>
                <a:ext uri="{FF2B5EF4-FFF2-40B4-BE49-F238E27FC236}">
                  <a16:creationId xmlns:a16="http://schemas.microsoft.com/office/drawing/2014/main" id="{2E659F7D-A9D4-3B4B-8621-CEC8AFF703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3826" name="Group 34">
            <a:extLst>
              <a:ext uri="{FF2B5EF4-FFF2-40B4-BE49-F238E27FC236}">
                <a16:creationId xmlns:a16="http://schemas.microsoft.com/office/drawing/2014/main" id="{D3567233-134D-A14F-842A-0A02A09BC79C}"/>
              </a:ext>
            </a:extLst>
          </p:cNvPr>
          <p:cNvGrpSpPr>
            <a:grpSpLocks/>
          </p:cNvGrpSpPr>
          <p:nvPr/>
        </p:nvGrpSpPr>
        <p:grpSpPr bwMode="auto">
          <a:xfrm>
            <a:off x="8256588" y="3152776"/>
            <a:ext cx="1943100" cy="2525713"/>
            <a:chOff x="0" y="0"/>
            <a:chExt cx="1224" cy="1591"/>
          </a:xfrm>
        </p:grpSpPr>
        <p:grpSp>
          <p:nvGrpSpPr>
            <p:cNvPr id="33827" name="Group 35">
              <a:extLst>
                <a:ext uri="{FF2B5EF4-FFF2-40B4-BE49-F238E27FC236}">
                  <a16:creationId xmlns:a16="http://schemas.microsoft.com/office/drawing/2014/main" id="{BCCEAD18-4910-DE41-BFA4-0214E758A4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" y="231"/>
              <a:ext cx="816" cy="318"/>
              <a:chOff x="0" y="0"/>
              <a:chExt cx="816" cy="318"/>
            </a:xfrm>
          </p:grpSpPr>
          <p:sp>
            <p:nvSpPr>
              <p:cNvPr id="33828" name="Rectangle 43">
                <a:hlinkClick r:id="rId2"/>
                <a:extLst>
                  <a:ext uri="{FF2B5EF4-FFF2-40B4-BE49-F238E27FC236}">
                    <a16:creationId xmlns:a16="http://schemas.microsoft.com/office/drawing/2014/main" id="{31DD55CB-6FB2-1C44-8509-E1CCDDD59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3829" name="Rectangle 45">
                <a:extLst>
                  <a:ext uri="{FF2B5EF4-FFF2-40B4-BE49-F238E27FC236}">
                    <a16:creationId xmlns:a16="http://schemas.microsoft.com/office/drawing/2014/main" id="{7F8C25A2-7203-9949-9280-968313DB3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" y="1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3830" name="Rectangle 46">
                <a:extLst>
                  <a:ext uri="{FF2B5EF4-FFF2-40B4-BE49-F238E27FC236}">
                    <a16:creationId xmlns:a16="http://schemas.microsoft.com/office/drawing/2014/main" id="{0C266DCB-5F5C-C749-AD68-614B99561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" y="1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3831" name="Rectangle 47">
                <a:extLst>
                  <a:ext uri="{FF2B5EF4-FFF2-40B4-BE49-F238E27FC236}">
                    <a16:creationId xmlns:a16="http://schemas.microsoft.com/office/drawing/2014/main" id="{BAEBA4E8-4F2A-1D45-B332-06CCB3016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" y="1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3832" name="Rectangle 48">
                <a:extLst>
                  <a:ext uri="{FF2B5EF4-FFF2-40B4-BE49-F238E27FC236}">
                    <a16:creationId xmlns:a16="http://schemas.microsoft.com/office/drawing/2014/main" id="{AD66F5FC-2387-D74B-AC07-A352FA67C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" y="0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33833" name="Rectangle 49">
                <a:extLst>
                  <a:ext uri="{FF2B5EF4-FFF2-40B4-BE49-F238E27FC236}">
                    <a16:creationId xmlns:a16="http://schemas.microsoft.com/office/drawing/2014/main" id="{3870FE23-6919-1B47-ABCE-DE81F97F6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" y="1"/>
                <a:ext cx="136" cy="317"/>
              </a:xfrm>
              <a:prstGeom prst="rect">
                <a:avLst/>
              </a:prstGeom>
              <a:solidFill>
                <a:srgbClr val="99CC00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33834" name="Rectangle 50">
              <a:extLst>
                <a:ext uri="{FF2B5EF4-FFF2-40B4-BE49-F238E27FC236}">
                  <a16:creationId xmlns:a16="http://schemas.microsoft.com/office/drawing/2014/main" id="{B166753F-12B1-F843-B49C-DAE54E36A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75"/>
              <a:ext cx="726" cy="317"/>
            </a:xfrm>
            <a:prstGeom prst="rect">
              <a:avLst/>
            </a:prstGeom>
            <a:solidFill>
              <a:srgbClr val="99CC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3835" name="Rectangle 51">
              <a:extLst>
                <a:ext uri="{FF2B5EF4-FFF2-40B4-BE49-F238E27FC236}">
                  <a16:creationId xmlns:a16="http://schemas.microsoft.com/office/drawing/2014/main" id="{4FE89376-9548-624C-A05E-8982A9B4E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775"/>
              <a:ext cx="136" cy="317"/>
            </a:xfrm>
            <a:prstGeom prst="rect">
              <a:avLst/>
            </a:prstGeom>
            <a:solidFill>
              <a:srgbClr val="99CCFF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3836" name="Line 52">
              <a:extLst>
                <a:ext uri="{FF2B5EF4-FFF2-40B4-BE49-F238E27FC236}">
                  <a16:creationId xmlns:a16="http://schemas.microsoft.com/office/drawing/2014/main" id="{1D5BFAB4-B0FB-BA41-B338-17F591E95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548"/>
              <a:ext cx="272" cy="227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Line 53">
              <a:extLst>
                <a:ext uri="{FF2B5EF4-FFF2-40B4-BE49-F238E27FC236}">
                  <a16:creationId xmlns:a16="http://schemas.microsoft.com/office/drawing/2014/main" id="{2BBAF9DC-3534-BB40-888C-9422EBFBD2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548"/>
              <a:ext cx="454" cy="227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Text Box 57">
              <a:extLst>
                <a:ext uri="{FF2B5EF4-FFF2-40B4-BE49-F238E27FC236}">
                  <a16:creationId xmlns:a16="http://schemas.microsoft.com/office/drawing/2014/main" id="{83F348CE-15B5-6647-AF18-A55491F87A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75"/>
              <a:ext cx="7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39" name="Text Box 58">
              <a:extLst>
                <a:ext uri="{FF2B5EF4-FFF2-40B4-BE49-F238E27FC236}">
                  <a16:creationId xmlns:a16="http://schemas.microsoft.com/office/drawing/2014/main" id="{0D31F17F-537F-F049-91CB-26E1457F2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" y="855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/>
                <a:t>b7:b1</a:t>
              </a:r>
            </a:p>
          </p:txBody>
        </p:sp>
        <p:sp>
          <p:nvSpPr>
            <p:cNvPr id="33840" name="Text Box 59">
              <a:extLst>
                <a:ext uri="{FF2B5EF4-FFF2-40B4-BE49-F238E27FC236}">
                  <a16:creationId xmlns:a16="http://schemas.microsoft.com/office/drawing/2014/main" id="{9AE4DD11-A43B-7247-95DC-E0302DB24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" y="86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/>
                <a:t>b0</a:t>
              </a:r>
            </a:p>
          </p:txBody>
        </p:sp>
        <p:sp>
          <p:nvSpPr>
            <p:cNvPr id="33841" name="Line 60">
              <a:extLst>
                <a:ext uri="{FF2B5EF4-FFF2-40B4-BE49-F238E27FC236}">
                  <a16:creationId xmlns:a16="http://schemas.microsoft.com/office/drawing/2014/main" id="{E7133E55-CF13-A24E-A6D5-347072DF3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1" y="1093"/>
              <a:ext cx="0" cy="181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2" name="Rectangle 62">
              <a:extLst>
                <a:ext uri="{FF2B5EF4-FFF2-40B4-BE49-F238E27FC236}">
                  <a16:creationId xmlns:a16="http://schemas.microsoft.com/office/drawing/2014/main" id="{3B8B3AB5-8B6C-A743-969A-38A51F7AD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1274"/>
              <a:ext cx="498" cy="317"/>
            </a:xfrm>
            <a:prstGeom prst="rect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>
                  <a:latin typeface="黑体" panose="02010609060101010101" pitchFamily="49" charset="-122"/>
                  <a:ea typeface="黑体" panose="02010609060101010101" pitchFamily="49" charset="-122"/>
                </a:rPr>
                <a:t>0:</a:t>
              </a: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单播</a:t>
              </a:r>
            </a:p>
            <a:p>
              <a:pPr algn="ctr" eaLnBrk="1" hangingPunct="1"/>
              <a:r>
                <a:rPr lang="en-US" altLang="zh-CN" sz="1400">
                  <a:latin typeface="黑体" panose="02010609060101010101" pitchFamily="49" charset="-122"/>
                  <a:ea typeface="黑体" panose="02010609060101010101" pitchFamily="49" charset="-122"/>
                </a:rPr>
                <a:t>1:</a:t>
              </a:r>
              <a:r>
                <a:rPr lang="zh-CN" altLang="en-US" sz="1400">
                  <a:latin typeface="黑体" panose="02010609060101010101" pitchFamily="49" charset="-122"/>
                  <a:ea typeface="黑体" panose="02010609060101010101" pitchFamily="49" charset="-122"/>
                </a:rPr>
                <a:t>多播</a:t>
              </a:r>
            </a:p>
          </p:txBody>
        </p:sp>
        <p:sp>
          <p:nvSpPr>
            <p:cNvPr id="33843" name="Text Box 65">
              <a:extLst>
                <a:ext uri="{FF2B5EF4-FFF2-40B4-BE49-F238E27FC236}">
                  <a16:creationId xmlns:a16="http://schemas.microsoft.com/office/drawing/2014/main" id="{CABC5AC2-95A6-5D4E-8E93-B680E4ABE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" y="0"/>
              <a:ext cx="7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>
                  <a:ea typeface="黑体" panose="02010609060101010101" pitchFamily="49" charset="-122"/>
                </a:rPr>
                <a:t>目标地址</a:t>
              </a:r>
            </a:p>
          </p:txBody>
        </p:sp>
      </p:grpSp>
      <p:sp>
        <p:nvSpPr>
          <p:cNvPr id="33844" name="Rectangle 67">
            <a:extLst>
              <a:ext uri="{FF2B5EF4-FFF2-40B4-BE49-F238E27FC236}">
                <a16:creationId xmlns:a16="http://schemas.microsoft.com/office/drawing/2014/main" id="{1176A52A-6988-774E-B45A-424F3C4C9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376614"/>
            <a:ext cx="1296987" cy="358775"/>
          </a:xfrm>
          <a:prstGeom prst="rect">
            <a:avLst/>
          </a:prstGeom>
          <a:solidFill>
            <a:srgbClr val="FF99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目标地址</a:t>
            </a:r>
          </a:p>
        </p:txBody>
      </p:sp>
      <p:sp>
        <p:nvSpPr>
          <p:cNvPr id="33845" name="Rectangle 68">
            <a:extLst>
              <a:ext uri="{FF2B5EF4-FFF2-40B4-BE49-F238E27FC236}">
                <a16:creationId xmlns:a16="http://schemas.microsoft.com/office/drawing/2014/main" id="{78CD6554-5E0A-EE46-9E9C-96695B65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4097339"/>
            <a:ext cx="1296987" cy="358775"/>
          </a:xfrm>
          <a:prstGeom prst="rect">
            <a:avLst/>
          </a:prstGeom>
          <a:solidFill>
            <a:srgbClr val="FF9900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ea typeface="黑体" panose="02010609060101010101" pitchFamily="49" charset="-122"/>
              </a:rPr>
              <a:t>假设为</a:t>
            </a:r>
            <a:r>
              <a:rPr lang="en-US" altLang="zh-CN">
                <a:ea typeface="黑体" panose="02010609060101010101" pitchFamily="49" charset="-122"/>
              </a:rPr>
              <a:t>48</a:t>
            </a:r>
          </a:p>
        </p:txBody>
      </p:sp>
      <p:sp>
        <p:nvSpPr>
          <p:cNvPr id="33846" name="Line 70">
            <a:extLst>
              <a:ext uri="{FF2B5EF4-FFF2-40B4-BE49-F238E27FC236}">
                <a16:creationId xmlns:a16="http://schemas.microsoft.com/office/drawing/2014/main" id="{2FFCAEA8-639F-B646-873B-67B3F048A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5" y="3735388"/>
            <a:ext cx="0" cy="360362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47" name="Text Box 71">
            <a:extLst>
              <a:ext uri="{FF2B5EF4-FFF2-40B4-BE49-F238E27FC236}">
                <a16:creationId xmlns:a16="http://schemas.microsoft.com/office/drawing/2014/main" id="{7E5D86DC-2506-A34E-886A-072D4942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1" y="3735388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>
                <a:ea typeface="黑体" panose="02010609060101010101" pitchFamily="49" charset="-122"/>
              </a:rPr>
              <a:t>CRC32</a:t>
            </a:r>
          </a:p>
        </p:txBody>
      </p:sp>
      <p:sp>
        <p:nvSpPr>
          <p:cNvPr id="33848" name="Text Box 72">
            <a:extLst>
              <a:ext uri="{FF2B5EF4-FFF2-40B4-BE49-F238E27FC236}">
                <a16:creationId xmlns:a16="http://schemas.microsoft.com/office/drawing/2014/main" id="{F8C84A00-D025-AC4A-B59A-B609EE041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4" y="42402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ea typeface="黑体" panose="02010609060101010101" pitchFamily="49" charset="-122"/>
              </a:rPr>
              <a:t>查找</a:t>
            </a:r>
          </a:p>
        </p:txBody>
      </p:sp>
      <p:grpSp>
        <p:nvGrpSpPr>
          <p:cNvPr id="33849" name="Group 57">
            <a:extLst>
              <a:ext uri="{FF2B5EF4-FFF2-40B4-BE49-F238E27FC236}">
                <a16:creationId xmlns:a16="http://schemas.microsoft.com/office/drawing/2014/main" id="{2A80650B-7CD1-2442-A5BC-63ECDCE91C2A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4743451"/>
            <a:ext cx="5905500" cy="1008063"/>
            <a:chOff x="0" y="0"/>
            <a:chExt cx="3720" cy="635"/>
          </a:xfrm>
        </p:grpSpPr>
        <p:sp>
          <p:nvSpPr>
            <p:cNvPr id="33850" name="Rectangle 38">
              <a:extLst>
                <a:ext uri="{FF2B5EF4-FFF2-40B4-BE49-F238E27FC236}">
                  <a16:creationId xmlns:a16="http://schemas.microsoft.com/office/drawing/2014/main" id="{74C34D93-DD2A-5145-B186-A1718B9A3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61" cy="317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HashFilterH</a:t>
              </a:r>
            </a:p>
          </p:txBody>
        </p:sp>
        <p:sp>
          <p:nvSpPr>
            <p:cNvPr id="33851" name="Rectangle 39">
              <a:extLst>
                <a:ext uri="{FF2B5EF4-FFF2-40B4-BE49-F238E27FC236}">
                  <a16:creationId xmlns:a16="http://schemas.microsoft.com/office/drawing/2014/main" id="{AF60EC99-D92C-B24A-B472-87D134F54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8"/>
              <a:ext cx="861" cy="317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HashFilterL</a:t>
              </a:r>
            </a:p>
          </p:txBody>
        </p:sp>
        <p:sp>
          <p:nvSpPr>
            <p:cNvPr id="33852" name="Rectangle 41">
              <a:extLst>
                <a:ext uri="{FF2B5EF4-FFF2-40B4-BE49-F238E27FC236}">
                  <a16:creationId xmlns:a16="http://schemas.microsoft.com/office/drawing/2014/main" id="{94FE6B6C-B823-6D40-A48A-B096FA04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318"/>
              <a:ext cx="2269" cy="317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1001 0101 1001 0001 1001 0101 0011 1001 </a:t>
              </a:r>
            </a:p>
          </p:txBody>
        </p:sp>
        <p:sp>
          <p:nvSpPr>
            <p:cNvPr id="33853" name="Rectangle 42">
              <a:extLst>
                <a:ext uri="{FF2B5EF4-FFF2-40B4-BE49-F238E27FC236}">
                  <a16:creationId xmlns:a16="http://schemas.microsoft.com/office/drawing/2014/main" id="{771E9E10-2B96-1245-920E-372F54D00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0"/>
              <a:ext cx="2269" cy="317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/>
                <a:t>1001 0101 1010 0001 1011 0101 1001 0101 </a:t>
              </a:r>
            </a:p>
          </p:txBody>
        </p:sp>
        <p:sp>
          <p:nvSpPr>
            <p:cNvPr id="33854" name="Text Box 74">
              <a:extLst>
                <a:ext uri="{FF2B5EF4-FFF2-40B4-BE49-F238E27FC236}">
                  <a16:creationId xmlns:a16="http://schemas.microsoft.com/office/drawing/2014/main" id="{7C5210EB-8B2D-7D4F-B4DE-F51FACE58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5" y="363"/>
              <a:ext cx="4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FF3300"/>
                  </a:solidFill>
                  <a:ea typeface="黑体" panose="02010609060101010101" pitchFamily="49" charset="-122"/>
                </a:rPr>
                <a:t>31:0</a:t>
              </a:r>
            </a:p>
          </p:txBody>
        </p:sp>
        <p:sp>
          <p:nvSpPr>
            <p:cNvPr id="33855" name="Text Box 75">
              <a:extLst>
                <a:ext uri="{FF2B5EF4-FFF2-40B4-BE49-F238E27FC236}">
                  <a16:creationId xmlns:a16="http://schemas.microsoft.com/office/drawing/2014/main" id="{0C128F3B-E128-1641-8083-A29298BC6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5" y="42"/>
              <a:ext cx="5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FF3300"/>
                  </a:solidFill>
                  <a:ea typeface="黑体" panose="02010609060101010101" pitchFamily="49" charset="-122"/>
                </a:rPr>
                <a:t>63:32</a:t>
              </a:r>
            </a:p>
          </p:txBody>
        </p:sp>
      </p:grpSp>
      <p:sp>
        <p:nvSpPr>
          <p:cNvPr id="33856" name="Oval 73">
            <a:extLst>
              <a:ext uri="{FF2B5EF4-FFF2-40B4-BE49-F238E27FC236}">
                <a16:creationId xmlns:a16="http://schemas.microsoft.com/office/drawing/2014/main" id="{6DDD3128-4FA7-5743-BD1D-30E1F0B13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4743451"/>
            <a:ext cx="144462" cy="504825"/>
          </a:xfrm>
          <a:prstGeom prst="ellipse">
            <a:avLst/>
          </a:prstGeom>
          <a:noFill/>
          <a:ln w="952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57" name="Line 69">
            <a:extLst>
              <a:ext uri="{FF2B5EF4-FFF2-40B4-BE49-F238E27FC236}">
                <a16:creationId xmlns:a16="http://schemas.microsoft.com/office/drawing/2014/main" id="{7C7B998A-759E-0048-A534-D7197ECC4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4456113"/>
            <a:ext cx="1727200" cy="360362"/>
          </a:xfrm>
          <a:prstGeom prst="line">
            <a:avLst/>
          </a:prstGeom>
          <a:noFill/>
          <a:ln w="9525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858" name="Group 66">
            <a:extLst>
              <a:ext uri="{FF2B5EF4-FFF2-40B4-BE49-F238E27FC236}">
                <a16:creationId xmlns:a16="http://schemas.microsoft.com/office/drawing/2014/main" id="{DDE332F7-F588-D849-8E17-C7E5E128B60E}"/>
              </a:ext>
            </a:extLst>
          </p:cNvPr>
          <p:cNvGrpSpPr>
            <a:grpSpLocks/>
          </p:cNvGrpSpPr>
          <p:nvPr/>
        </p:nvGrpSpPr>
        <p:grpSpPr bwMode="auto">
          <a:xfrm>
            <a:off x="13523913" y="3068638"/>
            <a:ext cx="6300787" cy="360362"/>
            <a:chOff x="0" y="0"/>
            <a:chExt cx="5034" cy="363"/>
          </a:xfrm>
        </p:grpSpPr>
        <p:sp>
          <p:nvSpPr>
            <p:cNvPr id="33859" name="Rectangle 135">
              <a:extLst>
                <a:ext uri="{FF2B5EF4-FFF2-40B4-BE49-F238E27FC236}">
                  <a16:creationId xmlns:a16="http://schemas.microsoft.com/office/drawing/2014/main" id="{358AE4E2-3F41-704B-8E11-E331603EF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3860" name="AutoShape 136">
              <a:extLst>
                <a:ext uri="{FF2B5EF4-FFF2-40B4-BE49-F238E27FC236}">
                  <a16:creationId xmlns:a16="http://schemas.microsoft.com/office/drawing/2014/main" id="{543B2D98-EFA7-4447-B2D5-0EE21F4E36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61" name="Rectangle 137">
              <a:extLst>
                <a:ext uri="{FF2B5EF4-FFF2-40B4-BE49-F238E27FC236}">
                  <a16:creationId xmlns:a16="http://schemas.microsoft.com/office/drawing/2014/main" id="{B17E40BA-47E3-DE49-9331-26D5A703F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3862" name="AutoShape 138">
              <a:extLst>
                <a:ext uri="{FF2B5EF4-FFF2-40B4-BE49-F238E27FC236}">
                  <a16:creationId xmlns:a16="http://schemas.microsoft.com/office/drawing/2014/main" id="{DEA37249-705D-1F4F-B3E9-08CF17A1B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63" name="Rectangle 139">
              <a:extLst>
                <a:ext uri="{FF2B5EF4-FFF2-40B4-BE49-F238E27FC236}">
                  <a16:creationId xmlns:a16="http://schemas.microsoft.com/office/drawing/2014/main" id="{6B339EB7-105A-F844-BB1D-3EB816599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3864" name="AutoShape 140">
              <a:extLst>
                <a:ext uri="{FF2B5EF4-FFF2-40B4-BE49-F238E27FC236}">
                  <a16:creationId xmlns:a16="http://schemas.microsoft.com/office/drawing/2014/main" id="{4D6335DD-EDB9-8343-9437-596CE28DD9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65" name="Rectangle 141">
              <a:extLst>
                <a:ext uri="{FF2B5EF4-FFF2-40B4-BE49-F238E27FC236}">
                  <a16:creationId xmlns:a16="http://schemas.microsoft.com/office/drawing/2014/main" id="{10AB1DF9-A217-744B-9F84-49EBE3576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3866" name="AutoShape 142">
              <a:extLst>
                <a:ext uri="{FF2B5EF4-FFF2-40B4-BE49-F238E27FC236}">
                  <a16:creationId xmlns:a16="http://schemas.microsoft.com/office/drawing/2014/main" id="{6BAF39E8-D880-414D-A0D0-CA061A658A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67" name="Rectangle 143">
              <a:extLst>
                <a:ext uri="{FF2B5EF4-FFF2-40B4-BE49-F238E27FC236}">
                  <a16:creationId xmlns:a16="http://schemas.microsoft.com/office/drawing/2014/main" id="{2FC89776-8401-B942-8C52-95447498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3868" name="AutoShape 144">
              <a:extLst>
                <a:ext uri="{FF2B5EF4-FFF2-40B4-BE49-F238E27FC236}">
                  <a16:creationId xmlns:a16="http://schemas.microsoft.com/office/drawing/2014/main" id="{09D22BE8-50EC-3A4F-AB59-5F07C2B6B7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69" name="Rectangle 145">
              <a:extLst>
                <a:ext uri="{FF2B5EF4-FFF2-40B4-BE49-F238E27FC236}">
                  <a16:creationId xmlns:a16="http://schemas.microsoft.com/office/drawing/2014/main" id="{7ED4D4FF-159F-214B-8337-634FC4C9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3870" name="AutoShape 146">
              <a:extLst>
                <a:ext uri="{FF2B5EF4-FFF2-40B4-BE49-F238E27FC236}">
                  <a16:creationId xmlns:a16="http://schemas.microsoft.com/office/drawing/2014/main" id="{9133BDC2-729E-6741-9556-0D685FF367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71" name="Rectangle 147">
              <a:extLst>
                <a:ext uri="{FF2B5EF4-FFF2-40B4-BE49-F238E27FC236}">
                  <a16:creationId xmlns:a16="http://schemas.microsoft.com/office/drawing/2014/main" id="{7AA9E076-0BAA-4B44-AE74-14098E85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3872" name="AutoShape 148">
              <a:extLst>
                <a:ext uri="{FF2B5EF4-FFF2-40B4-BE49-F238E27FC236}">
                  <a16:creationId xmlns:a16="http://schemas.microsoft.com/office/drawing/2014/main" id="{8F567285-85CF-BB40-90AA-4B89C02690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73" name="AutoShape 149">
              <a:extLst>
                <a:ext uri="{FF2B5EF4-FFF2-40B4-BE49-F238E27FC236}">
                  <a16:creationId xmlns:a16="http://schemas.microsoft.com/office/drawing/2014/main" id="{412564B7-53AB-4246-8DEC-41245F25A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74" name="AutoShape 150">
              <a:extLst>
                <a:ext uri="{FF2B5EF4-FFF2-40B4-BE49-F238E27FC236}">
                  <a16:creationId xmlns:a16="http://schemas.microsoft.com/office/drawing/2014/main" id="{7B8C999D-261B-9849-AF9F-272FE2FB05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75" name="AutoShape 151">
              <a:extLst>
                <a:ext uri="{FF2B5EF4-FFF2-40B4-BE49-F238E27FC236}">
                  <a16:creationId xmlns:a16="http://schemas.microsoft.com/office/drawing/2014/main" id="{77C33DE4-6BF3-1B40-A935-BECE14C9EF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grpSp>
        <p:nvGrpSpPr>
          <p:cNvPr id="33876" name="Group 84">
            <a:extLst>
              <a:ext uri="{FF2B5EF4-FFF2-40B4-BE49-F238E27FC236}">
                <a16:creationId xmlns:a16="http://schemas.microsoft.com/office/drawing/2014/main" id="{B7D99709-EF49-664B-8E74-921EE482541E}"/>
              </a:ext>
            </a:extLst>
          </p:cNvPr>
          <p:cNvGrpSpPr>
            <a:grpSpLocks/>
          </p:cNvGrpSpPr>
          <p:nvPr/>
        </p:nvGrpSpPr>
        <p:grpSpPr bwMode="auto">
          <a:xfrm>
            <a:off x="13523913" y="3573463"/>
            <a:ext cx="6300787" cy="360362"/>
            <a:chOff x="0" y="0"/>
            <a:chExt cx="5034" cy="363"/>
          </a:xfrm>
        </p:grpSpPr>
        <p:sp>
          <p:nvSpPr>
            <p:cNvPr id="33877" name="Rectangle 135">
              <a:extLst>
                <a:ext uri="{FF2B5EF4-FFF2-40B4-BE49-F238E27FC236}">
                  <a16:creationId xmlns:a16="http://schemas.microsoft.com/office/drawing/2014/main" id="{B6052CCC-D6A2-584B-A528-12A3B1D27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5" cy="272"/>
            </a:xfrm>
            <a:prstGeom prst="rect">
              <a:avLst/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前导码</a:t>
              </a:r>
            </a:p>
          </p:txBody>
        </p:sp>
        <p:sp>
          <p:nvSpPr>
            <p:cNvPr id="33878" name="AutoShape 136">
              <a:extLst>
                <a:ext uri="{FF2B5EF4-FFF2-40B4-BE49-F238E27FC236}">
                  <a16:creationId xmlns:a16="http://schemas.microsoft.com/office/drawing/2014/main" id="{CEAF37D1-A954-F944-85AF-80B2EDEBFD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33CC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79" name="Rectangle 137">
              <a:extLst>
                <a:ext uri="{FF2B5EF4-FFF2-40B4-BE49-F238E27FC236}">
                  <a16:creationId xmlns:a16="http://schemas.microsoft.com/office/drawing/2014/main" id="{8536A704-2A4D-F34A-BCCA-669095A1F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0"/>
              <a:ext cx="408" cy="272"/>
            </a:xfrm>
            <a:prstGeom prst="rect">
              <a:avLst/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SFD</a:t>
              </a:r>
            </a:p>
          </p:txBody>
        </p:sp>
        <p:sp>
          <p:nvSpPr>
            <p:cNvPr id="33880" name="AutoShape 138">
              <a:extLst>
                <a:ext uri="{FF2B5EF4-FFF2-40B4-BE49-F238E27FC236}">
                  <a16:creationId xmlns:a16="http://schemas.microsoft.com/office/drawing/2014/main" id="{14CF10FA-43B0-364C-A84E-B4A25F242B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35" y="272"/>
              <a:ext cx="499" cy="91"/>
            </a:xfrm>
            <a:prstGeom prst="parallelogram">
              <a:avLst>
                <a:gd name="adj" fmla="val 95581"/>
              </a:avLst>
            </a:prstGeom>
            <a:solidFill>
              <a:srgbClr val="FF99CC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81" name="Rectangle 139">
              <a:extLst>
                <a:ext uri="{FF2B5EF4-FFF2-40B4-BE49-F238E27FC236}">
                  <a16:creationId xmlns:a16="http://schemas.microsoft.com/office/drawing/2014/main" id="{C4E254B9-6FA1-8B49-B77C-506C86CA4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0"/>
              <a:ext cx="635" cy="27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目标地址</a:t>
              </a:r>
            </a:p>
          </p:txBody>
        </p:sp>
        <p:sp>
          <p:nvSpPr>
            <p:cNvPr id="33882" name="AutoShape 140">
              <a:extLst>
                <a:ext uri="{FF2B5EF4-FFF2-40B4-BE49-F238E27FC236}">
                  <a16:creationId xmlns:a16="http://schemas.microsoft.com/office/drawing/2014/main" id="{97B706DD-5CD9-F240-8968-A78BD81B2E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4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FF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83" name="Rectangle 141">
              <a:extLst>
                <a:ext uri="{FF2B5EF4-FFF2-40B4-BE49-F238E27FC236}">
                  <a16:creationId xmlns:a16="http://schemas.microsoft.com/office/drawing/2014/main" id="{53042272-F2CB-3544-8EE4-8624440E2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0"/>
              <a:ext cx="635" cy="272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源地址</a:t>
              </a:r>
            </a:p>
          </p:txBody>
        </p:sp>
        <p:sp>
          <p:nvSpPr>
            <p:cNvPr id="33884" name="AutoShape 142">
              <a:extLst>
                <a:ext uri="{FF2B5EF4-FFF2-40B4-BE49-F238E27FC236}">
                  <a16:creationId xmlns:a16="http://schemas.microsoft.com/office/drawing/2014/main" id="{076E930F-4EF2-C842-A09F-1A542AB8A5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78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85" name="Rectangle 143">
              <a:extLst>
                <a:ext uri="{FF2B5EF4-FFF2-40B4-BE49-F238E27FC236}">
                  <a16:creationId xmlns:a16="http://schemas.microsoft.com/office/drawing/2014/main" id="{A648E836-1491-9640-B1EA-B5C5DD963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0"/>
              <a:ext cx="635" cy="272"/>
            </a:xfrm>
            <a:prstGeom prst="rect">
              <a:avLst/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长度</a:t>
              </a:r>
              <a:r>
                <a:rPr lang="en-US" altLang="zh-CN" sz="1600"/>
                <a:t>/</a:t>
              </a:r>
              <a:r>
                <a:rPr lang="zh-CN" altLang="en-US" sz="1600"/>
                <a:t>类型</a:t>
              </a:r>
            </a:p>
          </p:txBody>
        </p:sp>
        <p:sp>
          <p:nvSpPr>
            <p:cNvPr id="33886" name="AutoShape 144">
              <a:extLst>
                <a:ext uri="{FF2B5EF4-FFF2-40B4-BE49-F238E27FC236}">
                  <a16:creationId xmlns:a16="http://schemas.microsoft.com/office/drawing/2014/main" id="{4FF9DD9B-D634-F94A-8C14-410FF08A39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13" y="272"/>
              <a:ext cx="725" cy="91"/>
            </a:xfrm>
            <a:prstGeom prst="parallelogram">
              <a:avLst>
                <a:gd name="adj" fmla="val 98998"/>
              </a:avLst>
            </a:prstGeom>
            <a:solidFill>
              <a:srgbClr val="00CCFF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87" name="Rectangle 145">
              <a:extLst>
                <a:ext uri="{FF2B5EF4-FFF2-40B4-BE49-F238E27FC236}">
                  <a16:creationId xmlns:a16="http://schemas.microsoft.com/office/drawing/2014/main" id="{D38C2D0C-B920-4A4B-A9E2-40F32A149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0"/>
              <a:ext cx="1451" cy="272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数据</a:t>
              </a:r>
            </a:p>
          </p:txBody>
        </p:sp>
        <p:sp>
          <p:nvSpPr>
            <p:cNvPr id="33888" name="AutoShape 146">
              <a:extLst>
                <a:ext uri="{FF2B5EF4-FFF2-40B4-BE49-F238E27FC236}">
                  <a16:creationId xmlns:a16="http://schemas.microsoft.com/office/drawing/2014/main" id="{19E0B3AF-7A31-FC47-AA97-6ABCA06532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48" y="272"/>
              <a:ext cx="1542" cy="91"/>
            </a:xfrm>
            <a:prstGeom prst="parallelogram">
              <a:avLst>
                <a:gd name="adj" fmla="val 105985"/>
              </a:avLst>
            </a:prstGeom>
            <a:solidFill>
              <a:schemeClr val="bg2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89" name="Rectangle 147">
              <a:extLst>
                <a:ext uri="{FF2B5EF4-FFF2-40B4-BE49-F238E27FC236}">
                  <a16:creationId xmlns:a16="http://schemas.microsoft.com/office/drawing/2014/main" id="{7D729227-B9C3-D445-AE52-771E70228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0"/>
              <a:ext cx="545" cy="272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FCS</a:t>
              </a:r>
            </a:p>
          </p:txBody>
        </p:sp>
        <p:sp>
          <p:nvSpPr>
            <p:cNvPr id="33890" name="AutoShape 148">
              <a:extLst>
                <a:ext uri="{FF2B5EF4-FFF2-40B4-BE49-F238E27FC236}">
                  <a16:creationId xmlns:a16="http://schemas.microsoft.com/office/drawing/2014/main" id="{2AD634A3-0431-5D4E-AFD3-CC187B9A92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9" y="272"/>
              <a:ext cx="635" cy="91"/>
            </a:xfrm>
            <a:prstGeom prst="parallelogram">
              <a:avLst>
                <a:gd name="adj" fmla="val 94494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91" name="AutoShape 149">
              <a:extLst>
                <a:ext uri="{FF2B5EF4-FFF2-40B4-BE49-F238E27FC236}">
                  <a16:creationId xmlns:a16="http://schemas.microsoft.com/office/drawing/2014/main" id="{A2864B80-B69B-0E4F-B206-CBE5603596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08" y="136"/>
              <a:ext cx="362" cy="90"/>
            </a:xfrm>
            <a:prstGeom prst="parallelogram">
              <a:avLst>
                <a:gd name="adj" fmla="val 107762"/>
              </a:avLst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92" name="AutoShape 150">
              <a:extLst>
                <a:ext uri="{FF2B5EF4-FFF2-40B4-BE49-F238E27FC236}">
                  <a16:creationId xmlns:a16="http://schemas.microsoft.com/office/drawing/2014/main" id="{518E6DF9-D7FB-EB49-BB6F-0E028B029C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272"/>
              <a:ext cx="5034" cy="90"/>
            </a:xfrm>
            <a:prstGeom prst="parallelogram">
              <a:avLst>
                <a:gd name="adj" fmla="val 9995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3893" name="AutoShape 151">
              <a:extLst>
                <a:ext uri="{FF2B5EF4-FFF2-40B4-BE49-F238E27FC236}">
                  <a16:creationId xmlns:a16="http://schemas.microsoft.com/office/drawing/2014/main" id="{24C6AE4B-D6BD-AE42-8D88-79B3D21197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4800" y="137"/>
              <a:ext cx="363" cy="90"/>
            </a:xfrm>
            <a:prstGeom prst="parallelogram">
              <a:avLst>
                <a:gd name="adj" fmla="val 113325"/>
              </a:avLst>
            </a:prstGeom>
            <a:solidFill>
              <a:schemeClr val="tx1">
                <a:alpha val="37999"/>
              </a:schemeClr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sp>
        <p:nvSpPr>
          <p:cNvPr id="33894" name="Text Box 150">
            <a:extLst>
              <a:ext uri="{FF2B5EF4-FFF2-40B4-BE49-F238E27FC236}">
                <a16:creationId xmlns:a16="http://schemas.microsoft.com/office/drawing/2014/main" id="{5FB1A4D8-15AF-2843-886E-2CCA561CE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4" y="5824538"/>
            <a:ext cx="2160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ea typeface="黑体" panose="02010609060101010101" pitchFamily="49" charset="-122"/>
              </a:rPr>
              <a:t>广播</a:t>
            </a:r>
            <a:r>
              <a:rPr lang="en-US" altLang="zh-CN" sz="1400">
                <a:ea typeface="黑体" panose="02010609060101010101" pitchFamily="49" charset="-122"/>
              </a:rPr>
              <a:t>:</a:t>
            </a:r>
            <a:r>
              <a:rPr lang="zh-CN" altLang="en-US" sz="1400">
                <a:ea typeface="黑体" panose="02010609060101010101" pitchFamily="49" charset="-122"/>
              </a:rPr>
              <a:t>目标地址位全为</a:t>
            </a:r>
            <a:r>
              <a:rPr lang="en-US" altLang="zh-CN" sz="1400"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3895" name="Line 174">
            <a:extLst>
              <a:ext uri="{FF2B5EF4-FFF2-40B4-BE49-F238E27FC236}">
                <a16:creationId xmlns:a16="http://schemas.microsoft.com/office/drawing/2014/main" id="{970066FD-2686-BF4C-8D43-B03F934A6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8075" y="3303588"/>
            <a:ext cx="935038" cy="21590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96" name="Line 175">
            <a:extLst>
              <a:ext uri="{FF2B5EF4-FFF2-40B4-BE49-F238E27FC236}">
                <a16:creationId xmlns:a16="http://schemas.microsoft.com/office/drawing/2014/main" id="{C137CFA4-324B-274B-AB7D-530795CC4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3592513"/>
            <a:ext cx="1728788" cy="21590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97" name="AutoShape 176">
            <a:extLst>
              <a:ext uri="{FF2B5EF4-FFF2-40B4-BE49-F238E27FC236}">
                <a16:creationId xmlns:a16="http://schemas.microsoft.com/office/drawing/2014/main" id="{40577EC5-9B67-034B-AC7A-7F59BAA37F37}"/>
              </a:ext>
            </a:extLst>
          </p:cNvPr>
          <p:cNvSpPr>
            <a:spLocks/>
          </p:cNvSpPr>
          <p:nvPr/>
        </p:nvSpPr>
        <p:spPr bwMode="auto">
          <a:xfrm>
            <a:off x="6096001" y="1792288"/>
            <a:ext cx="2016125" cy="576262"/>
          </a:xfrm>
          <a:prstGeom prst="borderCallout1">
            <a:avLst>
              <a:gd name="adj1" fmla="val 19833"/>
              <a:gd name="adj2" fmla="val -3778"/>
              <a:gd name="adj3" fmla="val 139394"/>
              <a:gd name="adj4" fmla="val -10551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目标地址</a:t>
            </a:r>
            <a:r>
              <a:rPr lang="en-US" altLang="zh-CN" sz="1600">
                <a:solidFill>
                  <a:srgbClr val="FF3300"/>
                </a:solidFill>
                <a:ea typeface="黑体" panose="02010609060101010101" pitchFamily="49" charset="-122"/>
              </a:rPr>
              <a:t>=</a:t>
            </a:r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本机</a:t>
            </a:r>
            <a:r>
              <a:rPr lang="en-US" altLang="zh-CN" sz="1600">
                <a:solidFill>
                  <a:srgbClr val="FF3300"/>
                </a:solidFill>
                <a:ea typeface="黑体" panose="02010609060101010101" pitchFamily="49" charset="-122"/>
              </a:rPr>
              <a:t>MAC</a:t>
            </a:r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地址？相等则通过。</a:t>
            </a:r>
          </a:p>
        </p:txBody>
      </p:sp>
      <p:sp>
        <p:nvSpPr>
          <p:cNvPr id="33898" name="AutoShape 177">
            <a:extLst>
              <a:ext uri="{FF2B5EF4-FFF2-40B4-BE49-F238E27FC236}">
                <a16:creationId xmlns:a16="http://schemas.microsoft.com/office/drawing/2014/main" id="{936AB387-6269-884F-9195-4C8B6CF241A0}"/>
              </a:ext>
            </a:extLst>
          </p:cNvPr>
          <p:cNvSpPr>
            <a:spLocks/>
          </p:cNvSpPr>
          <p:nvPr/>
        </p:nvSpPr>
        <p:spPr bwMode="auto">
          <a:xfrm>
            <a:off x="8543925" y="1792288"/>
            <a:ext cx="1511300" cy="576262"/>
          </a:xfrm>
          <a:prstGeom prst="borderCallout1">
            <a:avLst>
              <a:gd name="adj1" fmla="val 19833"/>
              <a:gd name="adj2" fmla="val -5042"/>
              <a:gd name="adj3" fmla="val 450412"/>
              <a:gd name="adj4" fmla="val -105671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由</a:t>
            </a:r>
            <a:r>
              <a:rPr lang="en-US" altLang="zh-CN" sz="1600">
                <a:solidFill>
                  <a:srgbClr val="FF3300"/>
                </a:solidFill>
                <a:ea typeface="黑体" panose="02010609060101010101" pitchFamily="49" charset="-122"/>
              </a:rPr>
              <a:t>AMD</a:t>
            </a:r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定义</a:t>
            </a:r>
            <a:r>
              <a:rPr lang="en-US" altLang="zh-CN" sz="1600">
                <a:solidFill>
                  <a:srgbClr val="FF33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用于唤醒主机</a:t>
            </a:r>
          </a:p>
        </p:txBody>
      </p:sp>
      <p:sp>
        <p:nvSpPr>
          <p:cNvPr id="33899" name="AutoShape 178">
            <a:extLst>
              <a:ext uri="{FF2B5EF4-FFF2-40B4-BE49-F238E27FC236}">
                <a16:creationId xmlns:a16="http://schemas.microsoft.com/office/drawing/2014/main" id="{1D172A73-39E1-8241-BE3D-EDEC89D7B114}"/>
              </a:ext>
            </a:extLst>
          </p:cNvPr>
          <p:cNvSpPr>
            <a:spLocks/>
          </p:cNvSpPr>
          <p:nvPr/>
        </p:nvSpPr>
        <p:spPr bwMode="auto">
          <a:xfrm>
            <a:off x="5880101" y="5608638"/>
            <a:ext cx="1439863" cy="576262"/>
          </a:xfrm>
          <a:prstGeom prst="borderCallout1">
            <a:avLst>
              <a:gd name="adj1" fmla="val 19833"/>
              <a:gd name="adj2" fmla="val -5292"/>
              <a:gd name="adj3" fmla="val -77685"/>
              <a:gd name="adj4" fmla="val -31644"/>
            </a:avLst>
          </a:prstGeom>
          <a:gradFill rotWithShape="1">
            <a:gsLst>
              <a:gs pos="0">
                <a:srgbClr val="99CCFF"/>
              </a:gs>
              <a:gs pos="100000">
                <a:schemeClr val="bg1">
                  <a:alpha val="26999"/>
                </a:schemeClr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哈希表对应位值为</a:t>
            </a:r>
            <a:r>
              <a:rPr lang="en-US" altLang="zh-CN" sz="1600">
                <a:solidFill>
                  <a:srgbClr val="FF33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1600">
                <a:solidFill>
                  <a:srgbClr val="FF3300"/>
                </a:solidFill>
                <a:ea typeface="黑体" panose="02010609060101010101" pitchFamily="49" charset="-122"/>
              </a:rPr>
              <a:t>则通过。</a:t>
            </a:r>
          </a:p>
        </p:txBody>
      </p:sp>
    </p:spTree>
    <p:extLst>
      <p:ext uri="{BB962C8B-B14F-4D97-AF65-F5344CB8AC3E}">
        <p14:creationId xmlns:p14="http://schemas.microsoft.com/office/powerpoint/2010/main" val="318337498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-1.01962 4.44444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3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61 -2.96296E-6 L -1.75989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33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-1.01962 4.44444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38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3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385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3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61 -2.96296E-6 L -1.75989 -2.96296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8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33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33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33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33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3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33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33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33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33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33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-1.01962 4.44444E-6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338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300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500" fill="hold"/>
                                        <p:tgtEl>
                                          <p:spTgt spid="3387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33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61 -2.96296E-6 L -1.75989 -2.96296E-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338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 animBg="1" autoUpdateAnimBg="0"/>
      <p:bldP spid="33805" grpId="0" animBg="1" autoUpdateAnimBg="0"/>
      <p:bldP spid="33806" grpId="0" animBg="1" autoUpdateAnimBg="0"/>
      <p:bldP spid="33807" grpId="0" animBg="1" autoUpdateAnimBg="0"/>
      <p:bldP spid="33844" grpId="0" animBg="1" autoUpdateAnimBg="0"/>
      <p:bldP spid="33844" grpId="1" animBg="1" autoUpdateAnimBg="0"/>
      <p:bldP spid="33845" grpId="0" animBg="1" autoUpdateAnimBg="0"/>
      <p:bldP spid="33845" grpId="1" animBg="1" autoUpdateAnimBg="0"/>
      <p:bldP spid="33847" grpId="0" autoUpdateAnimBg="0"/>
      <p:bldP spid="33847" grpId="1" autoUpdateAnimBg="0"/>
      <p:bldP spid="33848" grpId="0" autoUpdateAnimBg="0"/>
      <p:bldP spid="33848" grpId="1" autoUpdateAnimBg="0"/>
      <p:bldP spid="33856" grpId="0" animBg="1" autoUpdateAnimBg="0"/>
      <p:bldP spid="33856" grpId="1" animBg="1" autoUpdateAnimBg="0"/>
      <p:bldP spid="33894" grpId="0" autoUpdateAnimBg="0"/>
      <p:bldP spid="33897" grpId="0" animBg="1" autoUpdateAnimBg="0"/>
      <p:bldP spid="33897" grpId="1" animBg="1" autoUpdateAnimBg="0"/>
      <p:bldP spid="33898" grpId="0" animBg="1" autoUpdateAnimBg="0"/>
      <p:bldP spid="33899" grpId="0" animBg="1" autoUpdateAnimBg="0"/>
      <p:bldP spid="33899" grpId="1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D8DD2B9-E70F-AB41-A818-F9EC295719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8229600" cy="838200"/>
          </a:xfrm>
        </p:spPr>
        <p:txBody>
          <a:bodyPr/>
          <a:lstStyle/>
          <a:p>
            <a:r>
              <a:rPr lang="zh-CN" altLang="en-US"/>
              <a:t>内部结构 </a:t>
            </a:r>
            <a:r>
              <a:rPr lang="en-US" altLang="zh-CN"/>
              <a:t>| </a:t>
            </a:r>
            <a:r>
              <a:rPr lang="zh-CN" altLang="en-US" sz="2400"/>
              <a:t>模块控制</a:t>
            </a:r>
          </a:p>
        </p:txBody>
      </p:sp>
      <p:grpSp>
        <p:nvGrpSpPr>
          <p:cNvPr id="34819" name="Group 3">
            <a:extLst>
              <a:ext uri="{FF2B5EF4-FFF2-40B4-BE49-F238E27FC236}">
                <a16:creationId xmlns:a16="http://schemas.microsoft.com/office/drawing/2014/main" id="{E8F8E28D-4FFD-EE47-86B4-2C9A420F8983}"/>
              </a:ext>
            </a:extLst>
          </p:cNvPr>
          <p:cNvGrpSpPr>
            <a:grpSpLocks/>
          </p:cNvGrpSpPr>
          <p:nvPr/>
        </p:nvGrpSpPr>
        <p:grpSpPr bwMode="auto">
          <a:xfrm>
            <a:off x="2339976" y="1412876"/>
            <a:ext cx="803275" cy="1368425"/>
            <a:chOff x="0" y="0"/>
            <a:chExt cx="506" cy="862"/>
          </a:xfrm>
        </p:grpSpPr>
        <p:sp>
          <p:nvSpPr>
            <p:cNvPr id="34820" name="Rectangle 31">
              <a:extLst>
                <a:ext uri="{FF2B5EF4-FFF2-40B4-BE49-F238E27FC236}">
                  <a16:creationId xmlns:a16="http://schemas.microsoft.com/office/drawing/2014/main" id="{70980D33-554C-DB4F-8DF5-C0ABB3C32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862"/>
            </a:xfrm>
            <a:prstGeom prst="rect">
              <a:avLst/>
            </a:prstGeom>
            <a:gradFill rotWithShape="1">
              <a:gsLst>
                <a:gs pos="0">
                  <a:srgbClr val="FFDE80"/>
                </a:gs>
                <a:gs pos="50000">
                  <a:srgbClr val="FFE8B3"/>
                </a:gs>
                <a:gs pos="100000">
                  <a:srgbClr val="FFF3DA"/>
                </a:gs>
              </a:gsLst>
              <a:lin ang="5400000" scaled="1"/>
            </a:gra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rgbClr val="000000">
                  <a:alpha val="32999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34821" name="Rectangle 32">
              <a:extLst>
                <a:ext uri="{FF2B5EF4-FFF2-40B4-BE49-F238E27FC236}">
                  <a16:creationId xmlns:a16="http://schemas.microsoft.com/office/drawing/2014/main" id="{CF8BDE28-A122-B24F-B954-59A1D3A6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06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ea typeface="黑体" panose="02010609060101010101" pitchFamily="49" charset="-122"/>
                </a:rPr>
                <a:t>模块控制</a:t>
              </a:r>
            </a:p>
          </p:txBody>
        </p:sp>
        <p:sp>
          <p:nvSpPr>
            <p:cNvPr id="34822" name="Rectangle 33">
              <a:extLst>
                <a:ext uri="{FF2B5EF4-FFF2-40B4-BE49-F238E27FC236}">
                  <a16:creationId xmlns:a16="http://schemas.microsoft.com/office/drawing/2014/main" id="{5D612BDC-8F3E-F14C-BE42-82F824D4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" y="141"/>
              <a:ext cx="407" cy="131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IntStatus</a:t>
              </a:r>
            </a:p>
          </p:txBody>
        </p:sp>
        <p:sp>
          <p:nvSpPr>
            <p:cNvPr id="34823" name="Rectangle 34">
              <a:extLst>
                <a:ext uri="{FF2B5EF4-FFF2-40B4-BE49-F238E27FC236}">
                  <a16:creationId xmlns:a16="http://schemas.microsoft.com/office/drawing/2014/main" id="{EEEA10DB-7CA6-EB48-A7E4-69C7E6A3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72"/>
              <a:ext cx="404" cy="136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IntEnable</a:t>
              </a:r>
            </a:p>
          </p:txBody>
        </p:sp>
        <p:sp>
          <p:nvSpPr>
            <p:cNvPr id="34824" name="Rectangle 35">
              <a:extLst>
                <a:ext uri="{FF2B5EF4-FFF2-40B4-BE49-F238E27FC236}">
                  <a16:creationId xmlns:a16="http://schemas.microsoft.com/office/drawing/2014/main" id="{084B5F9C-4DD4-7F47-AF01-F7241712F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08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IntClear</a:t>
              </a:r>
            </a:p>
          </p:txBody>
        </p:sp>
        <p:sp>
          <p:nvSpPr>
            <p:cNvPr id="34825" name="Rectangle 36">
              <a:extLst>
                <a:ext uri="{FF2B5EF4-FFF2-40B4-BE49-F238E27FC236}">
                  <a16:creationId xmlns:a16="http://schemas.microsoft.com/office/drawing/2014/main" id="{344A9FB0-96AF-6241-9E4B-69590BE1B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544"/>
              <a:ext cx="404" cy="144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IntSet</a:t>
              </a:r>
            </a:p>
          </p:txBody>
        </p:sp>
        <p:sp>
          <p:nvSpPr>
            <p:cNvPr id="34826" name="Rectangle 35">
              <a:extLst>
                <a:ext uri="{FF2B5EF4-FFF2-40B4-BE49-F238E27FC236}">
                  <a16:creationId xmlns:a16="http://schemas.microsoft.com/office/drawing/2014/main" id="{3EA90826-5C21-5D48-8765-60C9467C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680"/>
              <a:ext cx="404" cy="139"/>
            </a:xfrm>
            <a:prstGeom prst="rect">
              <a:avLst/>
            </a:prstGeom>
            <a:solidFill>
              <a:srgbClr val="FFCC99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/>
                <a:t>PowerDown</a:t>
              </a:r>
            </a:p>
          </p:txBody>
        </p:sp>
      </p:grpSp>
      <p:sp>
        <p:nvSpPr>
          <p:cNvPr id="34827" name="Rectangle 11">
            <a:extLst>
              <a:ext uri="{FF2B5EF4-FFF2-40B4-BE49-F238E27FC236}">
                <a16:creationId xmlns:a16="http://schemas.microsoft.com/office/drawing/2014/main" id="{5B524525-F0FB-CE4C-A4BB-E3EBC8174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908050"/>
            <a:ext cx="792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模块控制包含了中断控制和整个模块电源控制。</a:t>
            </a:r>
          </a:p>
        </p:txBody>
      </p:sp>
      <p:sp>
        <p:nvSpPr>
          <p:cNvPr id="34828" name="Rectangle 8">
            <a:extLst>
              <a:ext uri="{FF2B5EF4-FFF2-40B4-BE49-F238E27FC236}">
                <a16:creationId xmlns:a16="http://schemas.microsoft.com/office/drawing/2014/main" id="{C60A9E33-9B2A-7245-92E8-646E57F87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6" y="1382713"/>
            <a:ext cx="1127125" cy="469900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IntClear</a:t>
            </a:r>
          </a:p>
        </p:txBody>
      </p:sp>
      <p:sp>
        <p:nvSpPr>
          <p:cNvPr id="34829" name="Rectangle 9">
            <a:extLst>
              <a:ext uri="{FF2B5EF4-FFF2-40B4-BE49-F238E27FC236}">
                <a16:creationId xmlns:a16="http://schemas.microsoft.com/office/drawing/2014/main" id="{74B342F3-397E-874C-8C81-EE7449EB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066925"/>
            <a:ext cx="1143000" cy="476250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IntSet</a:t>
            </a:r>
          </a:p>
        </p:txBody>
      </p:sp>
      <p:sp>
        <p:nvSpPr>
          <p:cNvPr id="34830" name="Rectangle 10">
            <a:extLst>
              <a:ext uri="{FF2B5EF4-FFF2-40B4-BE49-F238E27FC236}">
                <a16:creationId xmlns:a16="http://schemas.microsoft.com/office/drawing/2014/main" id="{8E64988E-31D1-9C49-AC49-374A03F4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6" y="1697038"/>
            <a:ext cx="1152525" cy="481012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/>
              <a:t>IntEnable</a:t>
            </a:r>
          </a:p>
        </p:txBody>
      </p:sp>
      <p:sp>
        <p:nvSpPr>
          <p:cNvPr id="34831" name="Rectangle 11">
            <a:extLst>
              <a:ext uri="{FF2B5EF4-FFF2-40B4-BE49-F238E27FC236}">
                <a16:creationId xmlns:a16="http://schemas.microsoft.com/office/drawing/2014/main" id="{0A635068-6BB9-6440-A618-F95A6A88C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5" y="2751139"/>
            <a:ext cx="571500" cy="3341687"/>
          </a:xfrm>
          <a:prstGeom prst="rect">
            <a:avLst/>
          </a:prstGeom>
          <a:gradFill rotWithShape="1">
            <a:gsLst>
              <a:gs pos="0">
                <a:srgbClr val="99CCFF">
                  <a:alpha val="56000"/>
                </a:srgbClr>
              </a:gs>
              <a:gs pos="100000">
                <a:srgbClr val="CCECFF"/>
              </a:gs>
            </a:gsLst>
            <a:lin ang="5400000" scaled="1"/>
          </a:gra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800"/>
          </a:p>
        </p:txBody>
      </p:sp>
      <p:sp>
        <p:nvSpPr>
          <p:cNvPr id="34832" name="Line 12">
            <a:extLst>
              <a:ext uri="{FF2B5EF4-FFF2-40B4-BE49-F238E27FC236}">
                <a16:creationId xmlns:a16="http://schemas.microsoft.com/office/drawing/2014/main" id="{96CA0255-27BF-7D4E-9733-E8EFD48056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2897188"/>
            <a:ext cx="287338" cy="144462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13">
            <a:extLst>
              <a:ext uri="{FF2B5EF4-FFF2-40B4-BE49-F238E27FC236}">
                <a16:creationId xmlns:a16="http://schemas.microsoft.com/office/drawing/2014/main" id="{94445260-BBCD-9048-9BBB-442DE3540D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3186113"/>
            <a:ext cx="287338" cy="144462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14">
            <a:extLst>
              <a:ext uri="{FF2B5EF4-FFF2-40B4-BE49-F238E27FC236}">
                <a16:creationId xmlns:a16="http://schemas.microsoft.com/office/drawing/2014/main" id="{D70D77BF-7A98-A741-B139-1B52F4FE7A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3473451"/>
            <a:ext cx="287338" cy="144463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15">
            <a:extLst>
              <a:ext uri="{FF2B5EF4-FFF2-40B4-BE49-F238E27FC236}">
                <a16:creationId xmlns:a16="http://schemas.microsoft.com/office/drawing/2014/main" id="{7F3A92C4-BE34-8C4B-B0E2-9A4B6BCDAA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4625976"/>
            <a:ext cx="287338" cy="144463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Line 16">
            <a:extLst>
              <a:ext uri="{FF2B5EF4-FFF2-40B4-BE49-F238E27FC236}">
                <a16:creationId xmlns:a16="http://schemas.microsoft.com/office/drawing/2014/main" id="{8FFC0FAF-3049-884A-AB86-8C67F65438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4913313"/>
            <a:ext cx="287338" cy="144462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17">
            <a:extLst>
              <a:ext uri="{FF2B5EF4-FFF2-40B4-BE49-F238E27FC236}">
                <a16:creationId xmlns:a16="http://schemas.microsoft.com/office/drawing/2014/main" id="{7E74675E-FF67-074E-BFE5-A2027CC070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5202238"/>
            <a:ext cx="287338" cy="144462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Rectangle 18">
            <a:extLst>
              <a:ext uri="{FF2B5EF4-FFF2-40B4-BE49-F238E27FC236}">
                <a16:creationId xmlns:a16="http://schemas.microsoft.com/office/drawing/2014/main" id="{95E7D9FB-14E4-4649-AB6D-770B3B1039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44119" y="3906044"/>
            <a:ext cx="576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/>
              <a:t>… …</a:t>
            </a:r>
          </a:p>
        </p:txBody>
      </p:sp>
      <p:grpSp>
        <p:nvGrpSpPr>
          <p:cNvPr id="34839" name="Group 23">
            <a:extLst>
              <a:ext uri="{FF2B5EF4-FFF2-40B4-BE49-F238E27FC236}">
                <a16:creationId xmlns:a16="http://schemas.microsoft.com/office/drawing/2014/main" id="{095F7445-D9C6-2844-8A25-2A8E53B3A902}"/>
              </a:ext>
            </a:extLst>
          </p:cNvPr>
          <p:cNvGrpSpPr>
            <a:grpSpLocks/>
          </p:cNvGrpSpPr>
          <p:nvPr/>
        </p:nvGrpSpPr>
        <p:grpSpPr bwMode="auto">
          <a:xfrm>
            <a:off x="4103688" y="3041650"/>
            <a:ext cx="849312" cy="2305050"/>
            <a:chOff x="0" y="0"/>
            <a:chExt cx="1584325" cy="2305050"/>
          </a:xfrm>
        </p:grpSpPr>
        <p:sp>
          <p:nvSpPr>
            <p:cNvPr id="34840" name="Line 20">
              <a:extLst>
                <a:ext uri="{FF2B5EF4-FFF2-40B4-BE49-F238E27FC236}">
                  <a16:creationId xmlns:a16="http://schemas.microsoft.com/office/drawing/2014/main" id="{7F825D4F-8B83-B047-85AA-A135F98F77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584325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41" name="Line 21">
              <a:extLst>
                <a:ext uri="{FF2B5EF4-FFF2-40B4-BE49-F238E27FC236}">
                  <a16:creationId xmlns:a16="http://schemas.microsoft.com/office/drawing/2014/main" id="{E0CACD9F-047E-244D-99E7-0AC6687B5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287338"/>
              <a:ext cx="1584325" cy="1587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42" name="Line 22">
              <a:extLst>
                <a:ext uri="{FF2B5EF4-FFF2-40B4-BE49-F238E27FC236}">
                  <a16:creationId xmlns:a16="http://schemas.microsoft.com/office/drawing/2014/main" id="{4B26CBFA-E114-B74B-925A-56070A5F8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576263"/>
              <a:ext cx="1584325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43" name="Line 23">
              <a:extLst>
                <a:ext uri="{FF2B5EF4-FFF2-40B4-BE49-F238E27FC236}">
                  <a16:creationId xmlns:a16="http://schemas.microsoft.com/office/drawing/2014/main" id="{9EED8430-89E2-314F-A7E4-BE2161C9E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728788"/>
              <a:ext cx="1584325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44" name="Line 24">
              <a:extLst>
                <a:ext uri="{FF2B5EF4-FFF2-40B4-BE49-F238E27FC236}">
                  <a16:creationId xmlns:a16="http://schemas.microsoft.com/office/drawing/2014/main" id="{C133A5E7-74C0-F24D-9929-BD2533F57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016125"/>
              <a:ext cx="1584325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45" name="Line 25">
              <a:extLst>
                <a:ext uri="{FF2B5EF4-FFF2-40B4-BE49-F238E27FC236}">
                  <a16:creationId xmlns:a16="http://schemas.microsoft.com/office/drawing/2014/main" id="{B8C3178A-5166-CE40-8A68-28D0603AA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2303463"/>
              <a:ext cx="1584325" cy="1587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4846" name="Line 26">
            <a:extLst>
              <a:ext uri="{FF2B5EF4-FFF2-40B4-BE49-F238E27FC236}">
                <a16:creationId xmlns:a16="http://schemas.microsoft.com/office/drawing/2014/main" id="{6C52A1CC-2FF9-2F4D-8FB8-813DD5F273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3040063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47" name="Line 27">
            <a:extLst>
              <a:ext uri="{FF2B5EF4-FFF2-40B4-BE49-F238E27FC236}">
                <a16:creationId xmlns:a16="http://schemas.microsoft.com/office/drawing/2014/main" id="{A3940425-5BD7-934E-8F90-AA8CA6BB38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3328988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48" name="Line 28">
            <a:extLst>
              <a:ext uri="{FF2B5EF4-FFF2-40B4-BE49-F238E27FC236}">
                <a16:creationId xmlns:a16="http://schemas.microsoft.com/office/drawing/2014/main" id="{C8B19DFA-D754-EB46-B447-115B24AA1F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3616325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49" name="Line 29">
            <a:extLst>
              <a:ext uri="{FF2B5EF4-FFF2-40B4-BE49-F238E27FC236}">
                <a16:creationId xmlns:a16="http://schemas.microsoft.com/office/drawing/2014/main" id="{E31501BF-AAA1-BA47-BC8E-8F6FF32320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4768850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50" name="Line 30">
            <a:extLst>
              <a:ext uri="{FF2B5EF4-FFF2-40B4-BE49-F238E27FC236}">
                <a16:creationId xmlns:a16="http://schemas.microsoft.com/office/drawing/2014/main" id="{5498D50A-0FF7-4C49-8739-531612101F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5056188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51" name="Line 31">
            <a:extLst>
              <a:ext uri="{FF2B5EF4-FFF2-40B4-BE49-F238E27FC236}">
                <a16:creationId xmlns:a16="http://schemas.microsoft.com/office/drawing/2014/main" id="{392C8DB1-DD53-9040-A44A-B9CD566A5E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5626" y="5345113"/>
            <a:ext cx="72072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52" name="Line 32">
            <a:extLst>
              <a:ext uri="{FF2B5EF4-FFF2-40B4-BE49-F238E27FC236}">
                <a16:creationId xmlns:a16="http://schemas.microsoft.com/office/drawing/2014/main" id="{BCB4E1D6-5295-EC4E-85BD-3BF0D0DC6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5625" y="3040064"/>
            <a:ext cx="0" cy="2312987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53" name="Rectangle 33">
            <a:extLst>
              <a:ext uri="{FF2B5EF4-FFF2-40B4-BE49-F238E27FC236}">
                <a16:creationId xmlns:a16="http://schemas.microsoft.com/office/drawing/2014/main" id="{515E3D4F-726C-7A4D-97E5-86F3A0ECB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1" y="2781301"/>
            <a:ext cx="550863" cy="3311525"/>
          </a:xfrm>
          <a:prstGeom prst="rect">
            <a:avLst/>
          </a:prstGeom>
          <a:solidFill>
            <a:srgbClr val="FFFF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/>
              <a:t>中</a:t>
            </a:r>
          </a:p>
          <a:p>
            <a:pPr algn="ctr" eaLnBrk="1" hangingPunct="1"/>
            <a:r>
              <a:rPr lang="zh-CN" altLang="en-US" sz="1600"/>
              <a:t>断</a:t>
            </a:r>
          </a:p>
          <a:p>
            <a:pPr algn="ctr" eaLnBrk="1" hangingPunct="1"/>
            <a:r>
              <a:rPr lang="zh-CN" altLang="en-US" sz="1600"/>
              <a:t>状</a:t>
            </a:r>
          </a:p>
          <a:p>
            <a:pPr algn="ctr" eaLnBrk="1" hangingPunct="1"/>
            <a:r>
              <a:rPr lang="zh-CN" altLang="en-US" sz="1600"/>
              <a:t>态</a:t>
            </a:r>
          </a:p>
        </p:txBody>
      </p:sp>
      <p:sp>
        <p:nvSpPr>
          <p:cNvPr id="34854" name="Line 34">
            <a:extLst>
              <a:ext uri="{FF2B5EF4-FFF2-40B4-BE49-F238E27FC236}">
                <a16:creationId xmlns:a16="http://schemas.microsoft.com/office/drawing/2014/main" id="{A8C9DC65-B187-2646-B0D0-2E1D33D1A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178050"/>
            <a:ext cx="0" cy="60325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pSp>
        <p:nvGrpSpPr>
          <p:cNvPr id="34855" name="Group 39">
            <a:extLst>
              <a:ext uri="{FF2B5EF4-FFF2-40B4-BE49-F238E27FC236}">
                <a16:creationId xmlns:a16="http://schemas.microsoft.com/office/drawing/2014/main" id="{A49E7E23-32D6-734B-A03E-A0860064BDE0}"/>
              </a:ext>
            </a:extLst>
          </p:cNvPr>
          <p:cNvGrpSpPr>
            <a:grpSpLocks/>
          </p:cNvGrpSpPr>
          <p:nvPr/>
        </p:nvGrpSpPr>
        <p:grpSpPr bwMode="auto">
          <a:xfrm>
            <a:off x="5524500" y="2997200"/>
            <a:ext cx="571500" cy="2349500"/>
            <a:chOff x="0" y="0"/>
            <a:chExt cx="1295400" cy="2305050"/>
          </a:xfrm>
        </p:grpSpPr>
        <p:sp>
          <p:nvSpPr>
            <p:cNvPr id="34856" name="Line 36">
              <a:extLst>
                <a:ext uri="{FF2B5EF4-FFF2-40B4-BE49-F238E27FC236}">
                  <a16:creationId xmlns:a16="http://schemas.microsoft.com/office/drawing/2014/main" id="{FB47DDE8-8802-F64B-9C84-5EB511AEEE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295400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57" name="Line 37">
              <a:extLst>
                <a:ext uri="{FF2B5EF4-FFF2-40B4-BE49-F238E27FC236}">
                  <a16:creationId xmlns:a16="http://schemas.microsoft.com/office/drawing/2014/main" id="{BB045637-44C0-7F4B-83CD-9E91E8A18A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87338"/>
              <a:ext cx="1295400" cy="1587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58" name="Line 38">
              <a:extLst>
                <a:ext uri="{FF2B5EF4-FFF2-40B4-BE49-F238E27FC236}">
                  <a16:creationId xmlns:a16="http://schemas.microsoft.com/office/drawing/2014/main" id="{7C32BA75-BDE4-914B-BF4C-9618FBEE8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576263"/>
              <a:ext cx="1295400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59" name="Line 39">
              <a:extLst>
                <a:ext uri="{FF2B5EF4-FFF2-40B4-BE49-F238E27FC236}">
                  <a16:creationId xmlns:a16="http://schemas.microsoft.com/office/drawing/2014/main" id="{8978176A-46DA-AE43-ADD0-A070974FD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728788"/>
              <a:ext cx="1295400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60" name="Line 40">
              <a:extLst>
                <a:ext uri="{FF2B5EF4-FFF2-40B4-BE49-F238E27FC236}">
                  <a16:creationId xmlns:a16="http://schemas.microsoft.com/office/drawing/2014/main" id="{59852615-0578-9A43-AC8B-84407B0C66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016125"/>
              <a:ext cx="1295400" cy="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61" name="Line 41">
              <a:extLst>
                <a:ext uri="{FF2B5EF4-FFF2-40B4-BE49-F238E27FC236}">
                  <a16:creationId xmlns:a16="http://schemas.microsoft.com/office/drawing/2014/main" id="{D4E7420A-889B-744C-AE25-B6225AB1C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03463"/>
              <a:ext cx="1295400" cy="1587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34862" name="Rectangle 42">
              <a:extLst>
                <a:ext uri="{FF2B5EF4-FFF2-40B4-BE49-F238E27FC236}">
                  <a16:creationId xmlns:a16="http://schemas.microsoft.com/office/drawing/2014/main" id="{5350F9BC-37E4-7A43-ABD5-41421DE459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6303" y="864387"/>
              <a:ext cx="576262" cy="431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/>
                <a:t>… …</a:t>
              </a:r>
            </a:p>
          </p:txBody>
        </p:sp>
      </p:grpSp>
      <p:sp>
        <p:nvSpPr>
          <p:cNvPr id="34863" name="Line 44">
            <a:extLst>
              <a:ext uri="{FF2B5EF4-FFF2-40B4-BE49-F238E27FC236}">
                <a16:creationId xmlns:a16="http://schemas.microsoft.com/office/drawing/2014/main" id="{1A511646-2366-6B4A-897F-A63C2CA99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1638300"/>
            <a:ext cx="0" cy="114300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64" name="Rectangle 47">
            <a:extLst>
              <a:ext uri="{FF2B5EF4-FFF2-40B4-BE49-F238E27FC236}">
                <a16:creationId xmlns:a16="http://schemas.microsoft.com/office/drawing/2014/main" id="{9278A061-6EF0-C547-91A4-DAFE006FF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3849688"/>
            <a:ext cx="10668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/>
              <a:t>输出中断</a:t>
            </a:r>
          </a:p>
        </p:txBody>
      </p:sp>
      <p:grpSp>
        <p:nvGrpSpPr>
          <p:cNvPr id="34865" name="Group 49">
            <a:extLst>
              <a:ext uri="{FF2B5EF4-FFF2-40B4-BE49-F238E27FC236}">
                <a16:creationId xmlns:a16="http://schemas.microsoft.com/office/drawing/2014/main" id="{58850094-D2DB-C843-BE0D-E88290456F01}"/>
              </a:ext>
            </a:extLst>
          </p:cNvPr>
          <p:cNvGrpSpPr>
            <a:grpSpLocks/>
          </p:cNvGrpSpPr>
          <p:nvPr/>
        </p:nvGrpSpPr>
        <p:grpSpPr bwMode="auto">
          <a:xfrm>
            <a:off x="6115051" y="2708276"/>
            <a:ext cx="4214813" cy="3382963"/>
            <a:chOff x="0" y="0"/>
            <a:chExt cx="2655" cy="2205"/>
          </a:xfrm>
        </p:grpSpPr>
        <p:sp>
          <p:nvSpPr>
            <p:cNvPr id="34866" name="Rectangle 35">
              <a:extLst>
                <a:ext uri="{FF2B5EF4-FFF2-40B4-BE49-F238E27FC236}">
                  <a16:creationId xmlns:a16="http://schemas.microsoft.com/office/drawing/2014/main" id="{75AEFF5C-93E7-FD45-B09F-19ADA5ED5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2610" cy="2160"/>
            </a:xfrm>
            <a:prstGeom prst="rect">
              <a:avLst/>
            </a:prstGeom>
            <a:solidFill>
              <a:srgbClr val="D9D9D9">
                <a:alpha val="50000"/>
              </a:srgbClr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00"/>
            </a:p>
          </p:txBody>
        </p:sp>
        <p:sp>
          <p:nvSpPr>
            <p:cNvPr id="34867" name="矩形 42">
              <a:extLst>
                <a:ext uri="{FF2B5EF4-FFF2-40B4-BE49-F238E27FC236}">
                  <a16:creationId xmlns:a16="http://schemas.microsoft.com/office/drawing/2014/main" id="{1259ED3B-1A45-664F-A57E-C8CEBA59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509"/>
              <a:ext cx="2250" cy="1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Char char="l"/>
              </a:pPr>
              <a:r>
                <a:rPr lang="en-US" altLang="zh-CN" sz="1400"/>
                <a:t> </a:t>
              </a:r>
              <a:r>
                <a:rPr lang="zh-CN" altLang="en-US" sz="1400"/>
                <a:t>接收溢出中断；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接收错误；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接收</a:t>
              </a:r>
              <a:r>
                <a:rPr lang="en-US" altLang="zh-CN" sz="1400"/>
                <a:t>FIFO</a:t>
              </a:r>
              <a:r>
                <a:rPr lang="zh-CN" altLang="en-US" sz="1400"/>
                <a:t>为空；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处理完一个描述符的数据缓冲；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发送</a:t>
              </a:r>
              <a:r>
                <a:rPr lang="en-US" altLang="zh-CN" sz="1400"/>
                <a:t>FIFO</a:t>
              </a:r>
              <a:r>
                <a:rPr lang="zh-CN" altLang="en-US" sz="1400"/>
                <a:t>空栈错误；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发送错误；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发送</a:t>
              </a:r>
              <a:r>
                <a:rPr lang="en-US" altLang="zh-CN" sz="1400"/>
                <a:t>FIFO</a:t>
              </a:r>
              <a:r>
                <a:rPr lang="zh-CN" altLang="en-US" sz="1400"/>
                <a:t>空；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发送一个描述符缓冲完成；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软件中断；</a:t>
              </a:r>
            </a:p>
            <a:p>
              <a:pPr eaLnBrk="1" hangingPunct="1">
                <a:buFont typeface="Wingdings" pitchFamily="2" charset="2"/>
                <a:buChar char="l"/>
              </a:pPr>
              <a:r>
                <a:rPr lang="zh-CN" altLang="en-US" sz="1400"/>
                <a:t> 唤醒中断。</a:t>
              </a:r>
            </a:p>
            <a:p>
              <a:pPr eaLnBrk="1" hangingPunct="1"/>
              <a:r>
                <a:rPr lang="zh-CN" altLang="en-US" sz="1400"/>
                <a:t>􀂄</a:t>
              </a:r>
            </a:p>
          </p:txBody>
        </p:sp>
        <p:sp>
          <p:nvSpPr>
            <p:cNvPr id="34868" name="Rectangle 33">
              <a:extLst>
                <a:ext uri="{FF2B5EF4-FFF2-40B4-BE49-F238E27FC236}">
                  <a16:creationId xmlns:a16="http://schemas.microsoft.com/office/drawing/2014/main" id="{0C1C67D9-7D51-E84A-9CB7-895E3A30D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0"/>
              <a:ext cx="302" cy="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/>
                <a:t>以</a:t>
              </a:r>
            </a:p>
            <a:p>
              <a:pPr algn="ctr" eaLnBrk="1" hangingPunct="1"/>
              <a:r>
                <a:rPr lang="zh-CN" altLang="en-US" sz="1600"/>
                <a:t>太</a:t>
              </a:r>
            </a:p>
            <a:p>
              <a:pPr algn="ctr" eaLnBrk="1" hangingPunct="1"/>
              <a:r>
                <a:rPr lang="zh-CN" altLang="en-US" sz="1600"/>
                <a:t>网</a:t>
              </a:r>
            </a:p>
            <a:p>
              <a:pPr algn="ctr" eaLnBrk="1" hangingPunct="1"/>
              <a:r>
                <a:rPr lang="zh-CN" altLang="en-US" sz="1600"/>
                <a:t>中</a:t>
              </a:r>
            </a:p>
            <a:p>
              <a:pPr algn="ctr" eaLnBrk="1" hangingPunct="1"/>
              <a:r>
                <a:rPr lang="zh-CN" altLang="en-US" sz="1600"/>
                <a:t>断</a:t>
              </a:r>
            </a:p>
            <a:p>
              <a:pPr algn="ctr" eaLnBrk="1" hangingPunct="1"/>
              <a:r>
                <a:rPr lang="zh-CN" altLang="en-US" sz="1600"/>
                <a:t>源</a:t>
              </a:r>
            </a:p>
          </p:txBody>
        </p:sp>
      </p:grpSp>
      <p:cxnSp>
        <p:nvCxnSpPr>
          <p:cNvPr id="34869" name="直接连接符 50">
            <a:extLst>
              <a:ext uri="{FF2B5EF4-FFF2-40B4-BE49-F238E27FC236}">
                <a16:creationId xmlns:a16="http://schemas.microsoft.com/office/drawing/2014/main" id="{3BCF3BB3-4AD0-FC4A-8E8D-D34D5993A59D}"/>
              </a:ext>
            </a:extLst>
          </p:cNvPr>
          <p:cNvCxnSpPr>
            <a:cxnSpLocks noChangeShapeType="1"/>
            <a:stCxn id="34863" idx="0"/>
          </p:cNvCxnSpPr>
          <p:nvPr/>
        </p:nvCxnSpPr>
        <p:spPr bwMode="auto">
          <a:xfrm rot="16200000" flipH="1">
            <a:off x="5630863" y="1165226"/>
            <a:ext cx="1588" cy="928687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70" name="Line 34">
            <a:extLst>
              <a:ext uri="{FF2B5EF4-FFF2-40B4-BE49-F238E27FC236}">
                <a16:creationId xmlns:a16="http://schemas.microsoft.com/office/drawing/2014/main" id="{BC2C800D-399C-6743-8365-7C94E0491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5" y="2349501"/>
            <a:ext cx="0" cy="428625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4871" name="Line 34">
            <a:extLst>
              <a:ext uri="{FF2B5EF4-FFF2-40B4-BE49-F238E27FC236}">
                <a16:creationId xmlns:a16="http://schemas.microsoft.com/office/drawing/2014/main" id="{27E3B280-2691-0741-BAB1-51D0B27A1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26" y="2352675"/>
            <a:ext cx="714375" cy="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cxnSp>
        <p:nvCxnSpPr>
          <p:cNvPr id="34872" name="直接箭头连接符 58">
            <a:extLst>
              <a:ext uri="{FF2B5EF4-FFF2-40B4-BE49-F238E27FC236}">
                <a16:creationId xmlns:a16="http://schemas.microsoft.com/office/drawing/2014/main" id="{9E47C409-689E-F14D-B33F-CD99AE241E4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81189" y="4210050"/>
            <a:ext cx="1214437" cy="1588"/>
          </a:xfrm>
          <a:prstGeom prst="straightConnector1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73" name="Rectangle 33">
            <a:extLst>
              <a:ext uri="{FF2B5EF4-FFF2-40B4-BE49-F238E27FC236}">
                <a16:creationId xmlns:a16="http://schemas.microsoft.com/office/drawing/2014/main" id="{7CFDD943-CC00-5146-B495-53714AA3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9" y="1423989"/>
            <a:ext cx="12144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/>
              <a:t>清中断状态</a:t>
            </a:r>
          </a:p>
        </p:txBody>
      </p:sp>
      <p:sp>
        <p:nvSpPr>
          <p:cNvPr id="34874" name="Rectangle 33">
            <a:extLst>
              <a:ext uri="{FF2B5EF4-FFF2-40B4-BE49-F238E27FC236}">
                <a16:creationId xmlns:a16="http://schemas.microsoft.com/office/drawing/2014/main" id="{55DEEDC7-DD5C-9147-B510-B92D21A08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2066926"/>
            <a:ext cx="12144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/>
              <a:t>中断设置</a:t>
            </a:r>
          </a:p>
        </p:txBody>
      </p:sp>
      <p:sp>
        <p:nvSpPr>
          <p:cNvPr id="34875" name="Rectangle 33">
            <a:extLst>
              <a:ext uri="{FF2B5EF4-FFF2-40B4-BE49-F238E27FC236}">
                <a16:creationId xmlns:a16="http://schemas.microsoft.com/office/drawing/2014/main" id="{4ABE2C15-4D43-D44D-96B5-BBEA47B25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5" y="1281114"/>
            <a:ext cx="12144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/>
              <a:t>中断使能</a:t>
            </a:r>
          </a:p>
        </p:txBody>
      </p:sp>
    </p:spTree>
    <p:extLst>
      <p:ext uri="{BB962C8B-B14F-4D97-AF65-F5344CB8AC3E}">
        <p14:creationId xmlns:p14="http://schemas.microsoft.com/office/powerpoint/2010/main" val="44623788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8" grpId="0" animBg="1" autoUpdateAnimBg="0"/>
      <p:bldP spid="34829" grpId="0" animBg="1" autoUpdateAnimBg="0"/>
      <p:bldP spid="34830" grpId="0" animBg="1" autoUpdateAnimBg="0"/>
      <p:bldP spid="34831" grpId="0" animBg="1" autoUpdateAnimBg="0"/>
      <p:bldP spid="34838" grpId="0" autoUpdateAnimBg="0"/>
      <p:bldP spid="34853" grpId="0" animBg="1" autoUpdateAnimBg="0"/>
      <p:bldP spid="34864" grpId="0" autoUpdateAnimBg="0"/>
      <p:bldP spid="34873" grpId="0" autoUpdateAnimBg="0"/>
      <p:bldP spid="34874" grpId="0" autoUpdateAnimBg="0"/>
      <p:bldP spid="3487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026"/>
          <p:cNvSpPr/>
          <p:nvPr/>
        </p:nvSpPr>
        <p:spPr>
          <a:xfrm>
            <a:off x="6524625" y="4640263"/>
            <a:ext cx="2114550" cy="228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0" name="Rectangle 1027"/>
          <p:cNvSpPr/>
          <p:nvPr/>
        </p:nvSpPr>
        <p:spPr>
          <a:xfrm>
            <a:off x="6524625" y="4868863"/>
            <a:ext cx="2114550" cy="3429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1" name="Rectangle 1028"/>
          <p:cNvSpPr/>
          <p:nvPr/>
        </p:nvSpPr>
        <p:spPr>
          <a:xfrm>
            <a:off x="6524625" y="4240213"/>
            <a:ext cx="2114550" cy="40005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2" name="Line 1078"/>
          <p:cNvSpPr/>
          <p:nvPr/>
        </p:nvSpPr>
        <p:spPr>
          <a:xfrm>
            <a:off x="6410325" y="47545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3" name="Line 1079"/>
          <p:cNvSpPr/>
          <p:nvPr/>
        </p:nvSpPr>
        <p:spPr>
          <a:xfrm>
            <a:off x="6410325" y="42402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4" name="Line 1080"/>
          <p:cNvSpPr/>
          <p:nvPr/>
        </p:nvSpPr>
        <p:spPr>
          <a:xfrm>
            <a:off x="6410325" y="52117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5" name="Line 1081"/>
          <p:cNvSpPr/>
          <p:nvPr/>
        </p:nvSpPr>
        <p:spPr>
          <a:xfrm>
            <a:off x="6410325" y="46402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6" name="Line 1082"/>
          <p:cNvSpPr/>
          <p:nvPr/>
        </p:nvSpPr>
        <p:spPr>
          <a:xfrm>
            <a:off x="6410325" y="48688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7" name="Line 1083"/>
          <p:cNvSpPr/>
          <p:nvPr/>
        </p:nvSpPr>
        <p:spPr>
          <a:xfrm>
            <a:off x="68103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8" name="Line 1084"/>
          <p:cNvSpPr/>
          <p:nvPr/>
        </p:nvSpPr>
        <p:spPr>
          <a:xfrm>
            <a:off x="6524625" y="47545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9" name="Line 1086"/>
          <p:cNvSpPr/>
          <p:nvPr/>
        </p:nvSpPr>
        <p:spPr>
          <a:xfrm>
            <a:off x="6810375" y="4240213"/>
            <a:ext cx="9144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0" name="Line 1087"/>
          <p:cNvSpPr/>
          <p:nvPr/>
        </p:nvSpPr>
        <p:spPr>
          <a:xfrm>
            <a:off x="77247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1" name="Line 1088"/>
          <p:cNvSpPr/>
          <p:nvPr/>
        </p:nvSpPr>
        <p:spPr>
          <a:xfrm>
            <a:off x="7724775" y="47545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2" name="Line 1089"/>
          <p:cNvSpPr/>
          <p:nvPr/>
        </p:nvSpPr>
        <p:spPr>
          <a:xfrm flipV="1">
            <a:off x="801052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3" name="Line 1090"/>
          <p:cNvSpPr/>
          <p:nvPr/>
        </p:nvSpPr>
        <p:spPr>
          <a:xfrm>
            <a:off x="8010525" y="4240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4" name="Line 1091"/>
          <p:cNvSpPr/>
          <p:nvPr/>
        </p:nvSpPr>
        <p:spPr>
          <a:xfrm>
            <a:off x="82962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5" name="Line 1092"/>
          <p:cNvSpPr/>
          <p:nvPr/>
        </p:nvSpPr>
        <p:spPr>
          <a:xfrm>
            <a:off x="8296275" y="4754563"/>
            <a:ext cx="3429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34" name="Text Box 1093"/>
          <p:cNvSpPr txBox="1"/>
          <p:nvPr/>
        </p:nvSpPr>
        <p:spPr>
          <a:xfrm>
            <a:off x="6067425" y="4125913"/>
            <a:ext cx="514350" cy="1268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35" name="Text Box 1094"/>
          <p:cNvSpPr txBox="1"/>
          <p:nvPr/>
        </p:nvSpPr>
        <p:spPr>
          <a:xfrm>
            <a:off x="8810625" y="4183063"/>
            <a:ext cx="285750" cy="1337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</a:t>
            </a:r>
          </a:p>
          <a:p>
            <a:pPr indent="0">
              <a:spcBef>
                <a:spcPct val="50000"/>
              </a:spcBef>
            </a:pPr>
            <a:endParaRPr lang="zh-CN" altLang="en-US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“1”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8" name="Line 1111"/>
          <p:cNvSpPr/>
          <p:nvPr/>
        </p:nvSpPr>
        <p:spPr>
          <a:xfrm>
            <a:off x="3467100" y="3073400"/>
            <a:ext cx="6858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037" name="Group 1125"/>
          <p:cNvGrpSpPr/>
          <p:nvPr/>
        </p:nvGrpSpPr>
        <p:grpSpPr>
          <a:xfrm>
            <a:off x="3181350" y="2901950"/>
            <a:ext cx="285750" cy="800100"/>
            <a:chOff x="576" y="1104"/>
            <a:chExt cx="240" cy="672"/>
          </a:xfrm>
        </p:grpSpPr>
        <p:grpSp>
          <p:nvGrpSpPr>
            <p:cNvPr id="86038" name="Group 1118"/>
            <p:cNvGrpSpPr/>
            <p:nvPr/>
          </p:nvGrpSpPr>
          <p:grpSpPr>
            <a:xfrm>
              <a:off x="576" y="1104"/>
              <a:ext cx="240" cy="288"/>
              <a:chOff x="576" y="1104"/>
              <a:chExt cx="240" cy="288"/>
            </a:xfrm>
          </p:grpSpPr>
          <p:sp>
            <p:nvSpPr>
              <p:cNvPr id="73751" name="Line 1108"/>
              <p:cNvSpPr/>
              <p:nvPr/>
            </p:nvSpPr>
            <p:spPr>
              <a:xfrm>
                <a:off x="576" y="1104"/>
                <a:ext cx="0" cy="288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52" name="Line 1109"/>
              <p:cNvSpPr/>
              <p:nvPr/>
            </p:nvSpPr>
            <p:spPr>
              <a:xfrm>
                <a:off x="576" y="1104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53" name="Line 1110"/>
              <p:cNvSpPr/>
              <p:nvPr/>
            </p:nvSpPr>
            <p:spPr>
              <a:xfrm flipH="1">
                <a:off x="576" y="1248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54" name="Line 1117"/>
            <p:cNvSpPr/>
            <p:nvPr/>
          </p:nvSpPr>
          <p:spPr>
            <a:xfrm>
              <a:off x="624" y="134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43" name="Group 1162"/>
          <p:cNvGrpSpPr/>
          <p:nvPr/>
        </p:nvGrpSpPr>
        <p:grpSpPr>
          <a:xfrm>
            <a:off x="3181350" y="2901950"/>
            <a:ext cx="1257300" cy="800100"/>
            <a:chOff x="432" y="1200"/>
            <a:chExt cx="1056" cy="672"/>
          </a:xfrm>
        </p:grpSpPr>
        <p:grpSp>
          <p:nvGrpSpPr>
            <p:cNvPr id="86044" name="Group 1126"/>
            <p:cNvGrpSpPr/>
            <p:nvPr/>
          </p:nvGrpSpPr>
          <p:grpSpPr>
            <a:xfrm>
              <a:off x="1248" y="1200"/>
              <a:ext cx="240" cy="672"/>
              <a:chOff x="576" y="1104"/>
              <a:chExt cx="240" cy="672"/>
            </a:xfrm>
          </p:grpSpPr>
          <p:grpSp>
            <p:nvGrpSpPr>
              <p:cNvPr id="86045" name="Group 1127"/>
              <p:cNvGrpSpPr/>
              <p:nvPr/>
            </p:nvGrpSpPr>
            <p:grpSpPr>
              <a:xfrm>
                <a:off x="576" y="1104"/>
                <a:ext cx="240" cy="288"/>
                <a:chOff x="576" y="1104"/>
                <a:chExt cx="240" cy="288"/>
              </a:xfrm>
            </p:grpSpPr>
            <p:sp>
              <p:nvSpPr>
                <p:cNvPr id="73758" name="Line 1128"/>
                <p:cNvSpPr/>
                <p:nvPr/>
              </p:nvSpPr>
              <p:spPr>
                <a:xfrm>
                  <a:off x="576" y="1104"/>
                  <a:ext cx="0" cy="288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59" name="Line 1129"/>
                <p:cNvSpPr/>
                <p:nvPr/>
              </p:nvSpPr>
              <p:spPr>
                <a:xfrm>
                  <a:off x="576" y="1104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60" name="Line 1130"/>
                <p:cNvSpPr/>
                <p:nvPr/>
              </p:nvSpPr>
              <p:spPr>
                <a:xfrm flipH="1">
                  <a:off x="576" y="1248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73761" name="Line 1131"/>
              <p:cNvSpPr/>
              <p:nvPr/>
            </p:nvSpPr>
            <p:spPr>
              <a:xfrm>
                <a:off x="624" y="134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62" name="Line 1132"/>
            <p:cNvSpPr/>
            <p:nvPr/>
          </p:nvSpPr>
          <p:spPr>
            <a:xfrm>
              <a:off x="480" y="1680"/>
              <a:ext cx="81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763" name="Line 1134"/>
            <p:cNvSpPr/>
            <p:nvPr/>
          </p:nvSpPr>
          <p:spPr>
            <a:xfrm>
              <a:off x="432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764" name="Line 1135"/>
            <p:cNvSpPr/>
            <p:nvPr/>
          </p:nvSpPr>
          <p:spPr>
            <a:xfrm>
              <a:off x="1248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53" name="Group 1148"/>
          <p:cNvGrpSpPr/>
          <p:nvPr/>
        </p:nvGrpSpPr>
        <p:grpSpPr>
          <a:xfrm>
            <a:off x="3352800" y="3187700"/>
            <a:ext cx="285750" cy="57150"/>
            <a:chOff x="720" y="1344"/>
            <a:chExt cx="240" cy="48"/>
          </a:xfrm>
        </p:grpSpPr>
        <p:grpSp>
          <p:nvGrpSpPr>
            <p:cNvPr id="86054" name="Group 1141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767" name="Line 113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68" name="Line 1138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69" name="Line 1139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0" name="Line 1140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59" name="Group 1142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772" name="Line 1143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3" name="Line 1144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4" name="Line 1145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5" name="Line 1146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76" name="Line 1147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65" name="Group 1149"/>
          <p:cNvGrpSpPr/>
          <p:nvPr/>
        </p:nvGrpSpPr>
        <p:grpSpPr>
          <a:xfrm>
            <a:off x="3467100" y="3530600"/>
            <a:ext cx="285750" cy="171450"/>
            <a:chOff x="720" y="1344"/>
            <a:chExt cx="240" cy="48"/>
          </a:xfrm>
        </p:grpSpPr>
        <p:grpSp>
          <p:nvGrpSpPr>
            <p:cNvPr id="86066" name="Group 1150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779" name="Line 1151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0" name="Line 1152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1" name="Line 1153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2" name="Line 1154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71" name="Group 1155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784" name="Line 115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5" name="Line 1157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6" name="Line 1158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7" name="Line 1159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88" name="Line 1160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6077" name="Text Box 1161"/>
          <p:cNvSpPr txBox="1"/>
          <p:nvPr/>
        </p:nvSpPr>
        <p:spPr>
          <a:xfrm>
            <a:off x="306705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传输端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78" name="Text Box 1163"/>
          <p:cNvSpPr txBox="1"/>
          <p:nvPr/>
        </p:nvSpPr>
        <p:spPr>
          <a:xfrm>
            <a:off x="398145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接收端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91" name="AutoShape 1164"/>
          <p:cNvSpPr/>
          <p:nvPr/>
        </p:nvSpPr>
        <p:spPr>
          <a:xfrm>
            <a:off x="3924300" y="3073400"/>
            <a:ext cx="57150" cy="400050"/>
          </a:xfrm>
          <a:prstGeom prst="upDownArrow">
            <a:avLst>
              <a:gd name="adj1" fmla="val 50000"/>
              <a:gd name="adj2" fmla="val 1400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80" name="Text Box 1165"/>
          <p:cNvSpPr txBox="1"/>
          <p:nvPr/>
        </p:nvSpPr>
        <p:spPr>
          <a:xfrm>
            <a:off x="3295650" y="3244850"/>
            <a:ext cx="628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信号电压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93" name="Text Box 1166"/>
          <p:cNvSpPr txBox="1"/>
          <p:nvPr/>
        </p:nvSpPr>
        <p:spPr>
          <a:xfrm>
            <a:off x="3695700" y="3530600"/>
            <a:ext cx="631825" cy="20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50" noProof="1">
                <a:latin typeface="Arial" panose="020B0604020202090204" pitchFamily="34" charset="0"/>
                <a:ea typeface="方正书宋_GBK" charset="0"/>
                <a:cs typeface="+mn-ea"/>
              </a:rPr>
              <a:t>干扰电压</a:t>
            </a:r>
            <a:endParaRPr lang="en-US" altLang="zh-CN" sz="750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082" name="Group 1167"/>
          <p:cNvGrpSpPr/>
          <p:nvPr/>
        </p:nvGrpSpPr>
        <p:grpSpPr>
          <a:xfrm>
            <a:off x="4953000" y="2901950"/>
            <a:ext cx="1257300" cy="800100"/>
            <a:chOff x="432" y="1200"/>
            <a:chExt cx="1056" cy="672"/>
          </a:xfrm>
        </p:grpSpPr>
        <p:grpSp>
          <p:nvGrpSpPr>
            <p:cNvPr id="86083" name="Group 1168"/>
            <p:cNvGrpSpPr/>
            <p:nvPr/>
          </p:nvGrpSpPr>
          <p:grpSpPr>
            <a:xfrm>
              <a:off x="1248" y="1200"/>
              <a:ext cx="240" cy="672"/>
              <a:chOff x="576" y="1104"/>
              <a:chExt cx="240" cy="672"/>
            </a:xfrm>
          </p:grpSpPr>
          <p:grpSp>
            <p:nvGrpSpPr>
              <p:cNvPr id="86084" name="Group 1169"/>
              <p:cNvGrpSpPr/>
              <p:nvPr/>
            </p:nvGrpSpPr>
            <p:grpSpPr>
              <a:xfrm>
                <a:off x="576" y="1104"/>
                <a:ext cx="240" cy="288"/>
                <a:chOff x="576" y="1104"/>
                <a:chExt cx="240" cy="288"/>
              </a:xfrm>
            </p:grpSpPr>
            <p:sp>
              <p:nvSpPr>
                <p:cNvPr id="73797" name="Line 1170"/>
                <p:cNvSpPr/>
                <p:nvPr/>
              </p:nvSpPr>
              <p:spPr>
                <a:xfrm>
                  <a:off x="576" y="1104"/>
                  <a:ext cx="0" cy="288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98" name="Line 1171"/>
                <p:cNvSpPr/>
                <p:nvPr/>
              </p:nvSpPr>
              <p:spPr>
                <a:xfrm>
                  <a:off x="576" y="1104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99" name="Line 1172"/>
                <p:cNvSpPr/>
                <p:nvPr/>
              </p:nvSpPr>
              <p:spPr>
                <a:xfrm flipH="1">
                  <a:off x="576" y="1248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73800" name="Line 1173"/>
              <p:cNvSpPr/>
              <p:nvPr/>
            </p:nvSpPr>
            <p:spPr>
              <a:xfrm>
                <a:off x="624" y="134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01" name="Line 1174"/>
            <p:cNvSpPr/>
            <p:nvPr/>
          </p:nvSpPr>
          <p:spPr>
            <a:xfrm>
              <a:off x="480" y="1680"/>
              <a:ext cx="81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802" name="Line 1175"/>
            <p:cNvSpPr/>
            <p:nvPr/>
          </p:nvSpPr>
          <p:spPr>
            <a:xfrm>
              <a:off x="432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803" name="Line 1176"/>
            <p:cNvSpPr/>
            <p:nvPr/>
          </p:nvSpPr>
          <p:spPr>
            <a:xfrm>
              <a:off x="1248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92" name="Group 1177"/>
          <p:cNvGrpSpPr/>
          <p:nvPr/>
        </p:nvGrpSpPr>
        <p:grpSpPr>
          <a:xfrm>
            <a:off x="5238750" y="2844800"/>
            <a:ext cx="285750" cy="57150"/>
            <a:chOff x="720" y="1344"/>
            <a:chExt cx="240" cy="48"/>
          </a:xfrm>
        </p:grpSpPr>
        <p:grpSp>
          <p:nvGrpSpPr>
            <p:cNvPr id="86093" name="Group 1178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06" name="Line 1179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7" name="Line 1180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8" name="Line 1181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9" name="Line 1182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98" name="Group 1183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11" name="Line 1184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2" name="Line 1185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3" name="Line 1186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4" name="Line 1187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15" name="Line 1188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104" name="Group 1189"/>
          <p:cNvGrpSpPr/>
          <p:nvPr/>
        </p:nvGrpSpPr>
        <p:grpSpPr>
          <a:xfrm>
            <a:off x="5238750" y="3530600"/>
            <a:ext cx="285750" cy="171450"/>
            <a:chOff x="720" y="1344"/>
            <a:chExt cx="240" cy="48"/>
          </a:xfrm>
        </p:grpSpPr>
        <p:grpSp>
          <p:nvGrpSpPr>
            <p:cNvPr id="86105" name="Group 1190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18" name="Line 1191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9" name="Line 1192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0" name="Line 1193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1" name="Line 1194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110" name="Group 1195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23" name="Line 119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4" name="Line 1197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5" name="Line 1198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6" name="Line 1199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27" name="Line 1200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6116" name="Text Box 1201"/>
          <p:cNvSpPr txBox="1"/>
          <p:nvPr/>
        </p:nvSpPr>
        <p:spPr>
          <a:xfrm>
            <a:off x="483870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传输端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7" name="Text Box 1202"/>
          <p:cNvSpPr txBox="1"/>
          <p:nvPr/>
        </p:nvSpPr>
        <p:spPr>
          <a:xfrm>
            <a:off x="575310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接收端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8" name="Text Box 1203"/>
          <p:cNvSpPr txBox="1"/>
          <p:nvPr/>
        </p:nvSpPr>
        <p:spPr>
          <a:xfrm>
            <a:off x="5238750" y="2959100"/>
            <a:ext cx="628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信号电压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9" name="Text Box 1204"/>
          <p:cNvSpPr txBox="1"/>
          <p:nvPr/>
        </p:nvSpPr>
        <p:spPr>
          <a:xfrm>
            <a:off x="5010150" y="3759200"/>
            <a:ext cx="1200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RS485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的信号与噪声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120" name="Group 1205"/>
          <p:cNvGrpSpPr/>
          <p:nvPr/>
        </p:nvGrpSpPr>
        <p:grpSpPr>
          <a:xfrm>
            <a:off x="4953000" y="2901950"/>
            <a:ext cx="285750" cy="800100"/>
            <a:chOff x="576" y="1104"/>
            <a:chExt cx="240" cy="672"/>
          </a:xfrm>
        </p:grpSpPr>
        <p:grpSp>
          <p:nvGrpSpPr>
            <p:cNvPr id="86121" name="Group 1206"/>
            <p:cNvGrpSpPr/>
            <p:nvPr/>
          </p:nvGrpSpPr>
          <p:grpSpPr>
            <a:xfrm>
              <a:off x="576" y="1104"/>
              <a:ext cx="240" cy="288"/>
              <a:chOff x="576" y="1104"/>
              <a:chExt cx="240" cy="288"/>
            </a:xfrm>
          </p:grpSpPr>
          <p:sp>
            <p:nvSpPr>
              <p:cNvPr id="73834" name="Line 1207"/>
              <p:cNvSpPr/>
              <p:nvPr/>
            </p:nvSpPr>
            <p:spPr>
              <a:xfrm>
                <a:off x="576" y="1104"/>
                <a:ext cx="0" cy="288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35" name="Line 1208"/>
              <p:cNvSpPr/>
              <p:nvPr/>
            </p:nvSpPr>
            <p:spPr>
              <a:xfrm>
                <a:off x="576" y="1104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36" name="Line 1209"/>
              <p:cNvSpPr/>
              <p:nvPr/>
            </p:nvSpPr>
            <p:spPr>
              <a:xfrm flipH="1">
                <a:off x="576" y="1248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37" name="Line 1210"/>
            <p:cNvSpPr/>
            <p:nvPr/>
          </p:nvSpPr>
          <p:spPr>
            <a:xfrm>
              <a:off x="624" y="134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73838" name="Line 1211"/>
          <p:cNvSpPr/>
          <p:nvPr/>
        </p:nvSpPr>
        <p:spPr>
          <a:xfrm>
            <a:off x="5067300" y="2959100"/>
            <a:ext cx="8572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39" name="Line 1212"/>
          <p:cNvSpPr/>
          <p:nvPr/>
        </p:nvSpPr>
        <p:spPr>
          <a:xfrm>
            <a:off x="5067300" y="3187700"/>
            <a:ext cx="8572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128" name="Group 1213"/>
          <p:cNvGrpSpPr/>
          <p:nvPr/>
        </p:nvGrpSpPr>
        <p:grpSpPr>
          <a:xfrm flipV="1">
            <a:off x="5238750" y="3244850"/>
            <a:ext cx="285750" cy="57150"/>
            <a:chOff x="720" y="1344"/>
            <a:chExt cx="240" cy="48"/>
          </a:xfrm>
        </p:grpSpPr>
        <p:grpSp>
          <p:nvGrpSpPr>
            <p:cNvPr id="86129" name="Group 1214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42" name="Line 1215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3" name="Line 1216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4" name="Line 1217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5" name="Line 1218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134" name="Group 1219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47" name="Line 1220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8" name="Line 1221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9" name="Line 1222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50" name="Line 1223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51" name="Line 1224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73852" name="AutoShape 1225"/>
          <p:cNvSpPr/>
          <p:nvPr/>
        </p:nvSpPr>
        <p:spPr>
          <a:xfrm>
            <a:off x="3638550" y="29019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3" name="AutoShape 1226"/>
          <p:cNvSpPr/>
          <p:nvPr/>
        </p:nvSpPr>
        <p:spPr>
          <a:xfrm flipH="1">
            <a:off x="3295650" y="353060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4" name="AutoShape 1227"/>
          <p:cNvSpPr/>
          <p:nvPr/>
        </p:nvSpPr>
        <p:spPr>
          <a:xfrm flipH="1">
            <a:off x="5067300" y="353060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5" name="AutoShape 1228"/>
          <p:cNvSpPr/>
          <p:nvPr/>
        </p:nvSpPr>
        <p:spPr>
          <a:xfrm>
            <a:off x="5581650" y="27876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6" name="AutoShape 1229"/>
          <p:cNvSpPr/>
          <p:nvPr/>
        </p:nvSpPr>
        <p:spPr>
          <a:xfrm>
            <a:off x="5581650" y="32448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7" name="Text Box 1230"/>
          <p:cNvSpPr txBox="1"/>
          <p:nvPr/>
        </p:nvSpPr>
        <p:spPr>
          <a:xfrm>
            <a:off x="5467350" y="3530600"/>
            <a:ext cx="628650" cy="20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50" noProof="1">
                <a:latin typeface="Arial" panose="020B0604020202090204" pitchFamily="34" charset="0"/>
                <a:ea typeface="方正书宋_GBK" charset="0"/>
                <a:cs typeface="+mn-ea"/>
              </a:rPr>
              <a:t>干扰电压</a:t>
            </a:r>
            <a:endParaRPr lang="en-US" altLang="zh-CN" sz="750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46" name="Text Box 1231"/>
          <p:cNvSpPr txBox="1"/>
          <p:nvPr/>
        </p:nvSpPr>
        <p:spPr>
          <a:xfrm>
            <a:off x="3238500" y="3759200"/>
            <a:ext cx="1200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RS232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的信号与噪声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9" name="Line 1232"/>
          <p:cNvSpPr/>
          <p:nvPr/>
        </p:nvSpPr>
        <p:spPr>
          <a:xfrm>
            <a:off x="6810375" y="5211763"/>
            <a:ext cx="9144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60" name="Line 1233"/>
          <p:cNvSpPr/>
          <p:nvPr/>
        </p:nvSpPr>
        <p:spPr>
          <a:xfrm>
            <a:off x="8010525" y="52117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61" name="TextBox 145"/>
          <p:cNvSpPr txBox="1"/>
          <p:nvPr/>
        </p:nvSpPr>
        <p:spPr>
          <a:xfrm>
            <a:off x="3068638" y="1511300"/>
            <a:ext cx="6054725" cy="1026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EIA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的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是应用极其广泛的通信接口。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用于点对多点的场合，并且传输距离可达1200米。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具有半双工的工作特性。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RS-422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与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一样，传输距离为1200米，但工作特性为全双工。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50" name="标题 146"/>
          <p:cNvSpPr>
            <a:spLocks noGrp="1"/>
          </p:cNvSpPr>
          <p:nvPr>
            <p:ph type="title"/>
          </p:nvPr>
        </p:nvSpPr>
        <p:spPr>
          <a:xfrm>
            <a:off x="1981200" y="844550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物理层网络协议——</a:t>
            </a:r>
            <a:r>
              <a:rPr lang="en-US" altLang="zh-CN" dirty="0"/>
              <a:t>RS-485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50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3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GB" dirty="0">
                <a:latin typeface="SE Optimist" pitchFamily="2" charset="0"/>
                <a:ea typeface="汉仪中圆简" pitchFamily="49" charset="-122"/>
              </a:rPr>
              <a:t>总线拓扑结构</a:t>
            </a:r>
            <a:endParaRPr lang="zh-CN" altLang="en-US" dirty="0"/>
          </a:p>
        </p:txBody>
      </p:sp>
      <p:grpSp>
        <p:nvGrpSpPr>
          <p:cNvPr id="88066" name="组合 39"/>
          <p:cNvGrpSpPr/>
          <p:nvPr/>
        </p:nvGrpSpPr>
        <p:grpSpPr>
          <a:xfrm>
            <a:off x="3149600" y="1660525"/>
            <a:ext cx="1500188" cy="965200"/>
            <a:chOff x="642910" y="1071546"/>
            <a:chExt cx="2000264" cy="1285884"/>
          </a:xfrm>
        </p:grpSpPr>
        <p:sp>
          <p:nvSpPr>
            <p:cNvPr id="88067" name="Rectangle 43"/>
            <p:cNvSpPr/>
            <p:nvPr/>
          </p:nvSpPr>
          <p:spPr>
            <a:xfrm>
              <a:off x="1027489" y="1268395"/>
              <a:ext cx="1261542" cy="2453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indent="0" defTabSz="762000"/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点</a:t>
              </a:r>
              <a:r>
                <a:rPr lang="en-GB" altLang="zh-CN" sz="1200">
                  <a:latin typeface="汉仪中圆简" pitchFamily="49" charset="-122"/>
                  <a:ea typeface="汉仪中圆简" pitchFamily="49" charset="-122"/>
                </a:rPr>
                <a:t>-</a:t>
              </a:r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到</a:t>
              </a:r>
              <a:r>
                <a:rPr lang="en-GB" altLang="zh-CN" sz="1200">
                  <a:latin typeface="汉仪中圆简" pitchFamily="49" charset="-122"/>
                  <a:ea typeface="汉仪中圆简" pitchFamily="49" charset="-122"/>
                </a:rPr>
                <a:t>-</a:t>
              </a:r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点模式</a:t>
              </a:r>
              <a:endParaRPr lang="en-US" altLang="zh-CN" sz="1200">
                <a:latin typeface="汉仪中圆简" pitchFamily="49" charset="-122"/>
                <a:ea typeface="汉仪中圆简" pitchFamily="49" charset="-122"/>
              </a:endParaRPr>
            </a:p>
          </p:txBody>
        </p:sp>
        <p:sp>
          <p:nvSpPr>
            <p:cNvPr id="77828" name="Rectangle 45"/>
            <p:cNvSpPr/>
            <p:nvPr/>
          </p:nvSpPr>
          <p:spPr>
            <a:xfrm>
              <a:off x="1331892" y="1982770"/>
              <a:ext cx="93663" cy="93663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29" name="Line 46"/>
            <p:cNvSpPr/>
            <p:nvPr/>
          </p:nvSpPr>
          <p:spPr>
            <a:xfrm>
              <a:off x="1436667" y="2027220"/>
              <a:ext cx="411163" cy="1588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0" name="Rectangle 47"/>
            <p:cNvSpPr/>
            <p:nvPr/>
          </p:nvSpPr>
          <p:spPr>
            <a:xfrm>
              <a:off x="1863705" y="1982770"/>
              <a:ext cx="93600" cy="93663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42910" y="1071546"/>
              <a:ext cx="2000264" cy="1285884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</p:grpSp>
      <p:grpSp>
        <p:nvGrpSpPr>
          <p:cNvPr id="88072" name="组合 63"/>
          <p:cNvGrpSpPr/>
          <p:nvPr/>
        </p:nvGrpSpPr>
        <p:grpSpPr>
          <a:xfrm>
            <a:off x="5561013" y="2357438"/>
            <a:ext cx="3481387" cy="1554162"/>
            <a:chOff x="3857620" y="2000240"/>
            <a:chExt cx="4643470" cy="2071702"/>
          </a:xfrm>
        </p:grpSpPr>
        <p:sp>
          <p:nvSpPr>
            <p:cNvPr id="77833" name="Rectangle 51"/>
            <p:cNvSpPr/>
            <p:nvPr/>
          </p:nvSpPr>
          <p:spPr>
            <a:xfrm>
              <a:off x="4763537" y="3614013"/>
              <a:ext cx="216000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4" name="Line 52"/>
            <p:cNvSpPr/>
            <p:nvPr/>
          </p:nvSpPr>
          <p:spPr>
            <a:xfrm>
              <a:off x="4270117" y="3191951"/>
              <a:ext cx="1912543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5" name="Rectangle 53"/>
            <p:cNvSpPr/>
            <p:nvPr/>
          </p:nvSpPr>
          <p:spPr>
            <a:xfrm>
              <a:off x="5467563" y="3614013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6" name="Rectangle 54"/>
            <p:cNvSpPr/>
            <p:nvPr/>
          </p:nvSpPr>
          <p:spPr>
            <a:xfrm>
              <a:off x="6162290" y="3453950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7" name="Rectangle 55"/>
            <p:cNvSpPr/>
            <p:nvPr/>
          </p:nvSpPr>
          <p:spPr>
            <a:xfrm>
              <a:off x="6855022" y="3453950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8" name="Rectangle 58"/>
            <p:cNvSpPr/>
            <p:nvPr/>
          </p:nvSpPr>
          <p:spPr>
            <a:xfrm>
              <a:off x="4799537" y="3119951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9" name="Line 64"/>
            <p:cNvSpPr/>
            <p:nvPr/>
          </p:nvSpPr>
          <p:spPr>
            <a:xfrm>
              <a:off x="6356067" y="3191951"/>
              <a:ext cx="512019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0" name="Line 65"/>
            <p:cNvSpPr/>
            <p:nvPr/>
          </p:nvSpPr>
          <p:spPr>
            <a:xfrm>
              <a:off x="7037757" y="3191951"/>
              <a:ext cx="512019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1" name="Rectangle 66"/>
            <p:cNvSpPr/>
            <p:nvPr/>
          </p:nvSpPr>
          <p:spPr>
            <a:xfrm>
              <a:off x="4220947" y="3119951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2" name="Rectangle 67"/>
            <p:cNvSpPr/>
            <p:nvPr/>
          </p:nvSpPr>
          <p:spPr>
            <a:xfrm>
              <a:off x="7533172" y="3119951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cxnSp>
          <p:nvCxnSpPr>
            <p:cNvPr id="88083" name="直接连接符 41"/>
            <p:cNvCxnSpPr/>
            <p:nvPr/>
          </p:nvCxnSpPr>
          <p:spPr>
            <a:xfrm rot="4200000">
              <a:off x="6078948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4" name="直接连接符 42"/>
            <p:cNvCxnSpPr/>
            <p:nvPr/>
          </p:nvCxnSpPr>
          <p:spPr>
            <a:xfrm rot="6600000">
              <a:off x="6172211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5" name="直接连接符 43"/>
            <p:cNvCxnSpPr/>
            <p:nvPr/>
          </p:nvCxnSpPr>
          <p:spPr>
            <a:xfrm rot="4200000">
              <a:off x="6764753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6" name="直接连接符 44"/>
            <p:cNvCxnSpPr/>
            <p:nvPr/>
          </p:nvCxnSpPr>
          <p:spPr>
            <a:xfrm rot="6600000">
              <a:off x="6858016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7" name="直接连接符 46"/>
            <p:cNvCxnSpPr/>
            <p:nvPr/>
          </p:nvCxnSpPr>
          <p:spPr>
            <a:xfrm rot="5400000">
              <a:off x="5399831" y="3429457"/>
              <a:ext cx="35006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8" name="直接连接符 47"/>
            <p:cNvCxnSpPr/>
            <p:nvPr/>
          </p:nvCxnSpPr>
          <p:spPr>
            <a:xfrm rot="5400000">
              <a:off x="4701267" y="3436547"/>
              <a:ext cx="340537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849" name="Rectangle 60"/>
            <p:cNvSpPr/>
            <p:nvPr/>
          </p:nvSpPr>
          <p:spPr>
            <a:xfrm>
              <a:off x="5502862" y="3119951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0" name="TextBox 51"/>
            <p:cNvSpPr txBox="1"/>
            <p:nvPr/>
          </p:nvSpPr>
          <p:spPr>
            <a:xfrm>
              <a:off x="5713314" y="2000240"/>
              <a:ext cx="701285" cy="3986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350" noProof="1">
                  <a:latin typeface="Arial" panose="020B0604020202090204" pitchFamily="34" charset="0"/>
                  <a:ea typeface="方正书宋_GBK" charset="0"/>
                  <a:cs typeface="+mn-ea"/>
                </a:rPr>
                <a:t>总线</a:t>
              </a:r>
              <a:endParaRPr lang="en-US" altLang="zh-CN" sz="13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53" name="圆角矩形标注 52"/>
            <p:cNvSpPr/>
            <p:nvPr/>
          </p:nvSpPr>
          <p:spPr>
            <a:xfrm>
              <a:off x="3857620" y="2214554"/>
              <a:ext cx="1214446" cy="428628"/>
            </a:xfrm>
            <a:prstGeom prst="wedgeRoundRectCallout">
              <a:avLst>
                <a:gd name="adj1" fmla="val -4363"/>
                <a:gd name="adj2" fmla="val 10250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050" strike="noStrike" noProof="1"/>
                <a:t>主干－支干</a:t>
              </a:r>
            </a:p>
          </p:txBody>
        </p:sp>
        <p:sp>
          <p:nvSpPr>
            <p:cNvPr id="54" name="圆角矩形标注 53"/>
            <p:cNvSpPr/>
            <p:nvPr/>
          </p:nvSpPr>
          <p:spPr>
            <a:xfrm>
              <a:off x="7286644" y="2000240"/>
              <a:ext cx="1214446" cy="428628"/>
            </a:xfrm>
            <a:prstGeom prst="wedgeRoundRectCallout">
              <a:avLst>
                <a:gd name="adj1" fmla="val -45539"/>
                <a:gd name="adj2" fmla="val 1291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050" strike="noStrike" noProof="1"/>
                <a:t>菊花链</a:t>
              </a:r>
            </a:p>
          </p:txBody>
        </p:sp>
        <p:sp>
          <p:nvSpPr>
            <p:cNvPr id="58" name="椭圆 57"/>
            <p:cNvSpPr/>
            <p:nvPr/>
          </p:nvSpPr>
          <p:spPr>
            <a:xfrm>
              <a:off x="4071934" y="2714620"/>
              <a:ext cx="2000264" cy="1357322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59" name="椭圆 58"/>
            <p:cNvSpPr/>
            <p:nvPr/>
          </p:nvSpPr>
          <p:spPr>
            <a:xfrm>
              <a:off x="5857884" y="2714620"/>
              <a:ext cx="2000264" cy="1357322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</p:grpSp>
      <p:grpSp>
        <p:nvGrpSpPr>
          <p:cNvPr id="88095" name="组合 62"/>
          <p:cNvGrpSpPr/>
          <p:nvPr/>
        </p:nvGrpSpPr>
        <p:grpSpPr>
          <a:xfrm>
            <a:off x="3684588" y="4125913"/>
            <a:ext cx="1792486" cy="1163170"/>
            <a:chOff x="1357290" y="4357694"/>
            <a:chExt cx="2390661" cy="1551566"/>
          </a:xfrm>
        </p:grpSpPr>
        <p:sp>
          <p:nvSpPr>
            <p:cNvPr id="77856" name="Rectangle 51"/>
            <p:cNvSpPr/>
            <p:nvPr/>
          </p:nvSpPr>
          <p:spPr>
            <a:xfrm>
              <a:off x="1357290" y="4434360"/>
              <a:ext cx="216000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7" name="Rectangle 58"/>
            <p:cNvSpPr/>
            <p:nvPr/>
          </p:nvSpPr>
          <p:spPr>
            <a:xfrm>
              <a:off x="1393290" y="5046805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8" name="Rectangle 66"/>
            <p:cNvSpPr/>
            <p:nvPr/>
          </p:nvSpPr>
          <p:spPr>
            <a:xfrm>
              <a:off x="1393290" y="5654028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9" name="TextBox 59"/>
            <p:cNvSpPr txBox="1"/>
            <p:nvPr/>
          </p:nvSpPr>
          <p:spPr>
            <a:xfrm>
              <a:off x="1928794" y="4357694"/>
              <a:ext cx="1819157" cy="3989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350" noProof="1">
                  <a:latin typeface="Arial" panose="020B0604020202090204" pitchFamily="34" charset="0"/>
                  <a:ea typeface="方正书宋_GBK" charset="0"/>
                  <a:cs typeface="+mn-ea"/>
                </a:rPr>
                <a:t>Modbus Device</a:t>
              </a:r>
              <a:endParaRPr lang="zh-CN" altLang="en-US" sz="13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60" name="TextBox 60"/>
            <p:cNvSpPr txBox="1"/>
            <p:nvPr/>
          </p:nvSpPr>
          <p:spPr>
            <a:xfrm>
              <a:off x="1928794" y="4964917"/>
              <a:ext cx="777461" cy="3371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050" noProof="1">
                  <a:latin typeface="Arial" panose="020B0604020202090204" pitchFamily="34" charset="0"/>
                  <a:ea typeface="方正书宋_GBK" charset="0"/>
                  <a:cs typeface="+mn-ea"/>
                </a:rPr>
                <a:t>分支器</a:t>
              </a:r>
              <a:endParaRPr lang="zh-CN" altLang="en-US" sz="10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61" name="TextBox 61"/>
            <p:cNvSpPr txBox="1"/>
            <p:nvPr/>
          </p:nvSpPr>
          <p:spPr>
            <a:xfrm>
              <a:off x="1928794" y="5572140"/>
              <a:ext cx="955311" cy="3371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050" noProof="1">
                  <a:latin typeface="Arial" panose="020B0604020202090204" pitchFamily="34" charset="0"/>
                  <a:ea typeface="方正书宋_GBK" charset="0"/>
                  <a:cs typeface="+mn-ea"/>
                </a:rPr>
                <a:t>终端电阻</a:t>
              </a:r>
              <a:endParaRPr lang="zh-CN" altLang="en-US" sz="1050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0010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5728</Words>
  <Application>Microsoft Macintosh PowerPoint</Application>
  <PresentationFormat>宽屏</PresentationFormat>
  <Paragraphs>1070</Paragraphs>
  <Slides>72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6" baseType="lpstr">
      <vt:lpstr>汉仪中圆简</vt:lpstr>
      <vt:lpstr>黑体</vt:lpstr>
      <vt:lpstr>华文新魏</vt:lpstr>
      <vt:lpstr>宋体</vt:lpstr>
      <vt:lpstr>SE Optimist</vt:lpstr>
      <vt:lpstr>Apple Chancery</vt:lpstr>
      <vt:lpstr>Arial</vt:lpstr>
      <vt:lpstr>Calibri</vt:lpstr>
      <vt:lpstr>Calibri Light</vt:lpstr>
      <vt:lpstr>Garamond</vt:lpstr>
      <vt:lpstr>Times New Roman</vt:lpstr>
      <vt:lpstr>Wingdings</vt:lpstr>
      <vt:lpstr>Office 主题</vt:lpstr>
      <vt:lpstr>Visio.Drawing.11</vt:lpstr>
      <vt:lpstr>嵌入式应用系统设计 embedded application system design</vt:lpstr>
      <vt:lpstr>第四章 ARM处理器体系结构及接口设计</vt:lpstr>
      <vt:lpstr>硬件接口</vt:lpstr>
      <vt:lpstr>RS232/RS485/TTL</vt:lpstr>
      <vt:lpstr>RS232/RS485/TTL</vt:lpstr>
      <vt:lpstr>软件接口　＝＝　总线协议</vt:lpstr>
      <vt:lpstr>RS232通信接口</vt:lpstr>
      <vt:lpstr>物理层网络协议——RS-485</vt:lpstr>
      <vt:lpstr>总线拓扑结构</vt:lpstr>
      <vt:lpstr>电气接口</vt:lpstr>
      <vt:lpstr>三种标准化物理层</vt:lpstr>
      <vt:lpstr>Modbus RS485、2线制安装</vt:lpstr>
      <vt:lpstr>Modbus RS485、4线制安装</vt:lpstr>
      <vt:lpstr>接地</vt:lpstr>
      <vt:lpstr>极化电阻(Polarization)</vt:lpstr>
      <vt:lpstr>终端电阻(Termination)</vt:lpstr>
      <vt:lpstr>机械接口(二线)</vt:lpstr>
      <vt:lpstr>机械接口(四线)</vt:lpstr>
      <vt:lpstr>SPI和IIC</vt:lpstr>
      <vt:lpstr>PowerPoint 演示文稿</vt:lpstr>
      <vt:lpstr>PowerPoint 演示文稿</vt:lpstr>
      <vt:lpstr>SPI总线介绍</vt:lpstr>
      <vt:lpstr>SPI总线</vt:lpstr>
      <vt:lpstr>SPI总线</vt:lpstr>
      <vt:lpstr>传输模式</vt:lpstr>
      <vt:lpstr>传输模式</vt:lpstr>
      <vt:lpstr>传输模式</vt:lpstr>
      <vt:lpstr>传输模式</vt:lpstr>
      <vt:lpstr>传输模式</vt:lpstr>
      <vt:lpstr>传输模式</vt:lpstr>
      <vt:lpstr>传输模式对比</vt:lpstr>
      <vt:lpstr>时序分析</vt:lpstr>
      <vt:lpstr>特点</vt:lpstr>
      <vt:lpstr>特点</vt:lpstr>
      <vt:lpstr>SPI总线介绍</vt:lpstr>
      <vt:lpstr>SPI总线</vt:lpstr>
      <vt:lpstr>SPI总线</vt:lpstr>
      <vt:lpstr>传输模式</vt:lpstr>
      <vt:lpstr>传输模式</vt:lpstr>
      <vt:lpstr>传输模式</vt:lpstr>
      <vt:lpstr>传输模式</vt:lpstr>
      <vt:lpstr>传输模式</vt:lpstr>
      <vt:lpstr>传输模式</vt:lpstr>
      <vt:lpstr>传输模式对比</vt:lpstr>
      <vt:lpstr>时序分析</vt:lpstr>
      <vt:lpstr>特点</vt:lpstr>
      <vt:lpstr>特点</vt:lpstr>
      <vt:lpstr>韦根Wiegand接口</vt:lpstr>
      <vt:lpstr>PowerPoint 演示文稿</vt:lpstr>
      <vt:lpstr>PowerPoint 演示文稿</vt:lpstr>
      <vt:lpstr>RMII</vt:lpstr>
      <vt:lpstr>简介</vt:lpstr>
      <vt:lpstr>简介 | 以太网的基本组成</vt:lpstr>
      <vt:lpstr>PowerPoint 演示文稿</vt:lpstr>
      <vt:lpstr>简介 | 以太网控制器</vt:lpstr>
      <vt:lpstr>简介 | 通讯系统OSI模型与TCP/IP</vt:lpstr>
      <vt:lpstr>简介 | LPC1700系列单片机以太网特性</vt:lpstr>
      <vt:lpstr>硬件连接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内部结构 | 整体组成</vt:lpstr>
      <vt:lpstr>内部结构 | MIIM操作</vt:lpstr>
      <vt:lpstr>内部结构 | 以太网包格式</vt:lpstr>
      <vt:lpstr>内部结构 | SRAM中FIFO创建</vt:lpstr>
      <vt:lpstr>内部结构 | 收发控制</vt:lpstr>
      <vt:lpstr>内部结构 | 接收过滤</vt:lpstr>
      <vt:lpstr>内部结构 | 模块控制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yuer</dc:creator>
  <cp:lastModifiedBy>黄 建伟</cp:lastModifiedBy>
  <cp:revision>9</cp:revision>
  <dcterms:created xsi:type="dcterms:W3CDTF">2020-05-11T14:49:10Z</dcterms:created>
  <dcterms:modified xsi:type="dcterms:W3CDTF">2020-05-11T17:13:45Z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